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72" r:id="rId3"/>
    <p:sldId id="351" r:id="rId4"/>
    <p:sldId id="327" r:id="rId5"/>
    <p:sldId id="310" r:id="rId6"/>
    <p:sldId id="353" r:id="rId7"/>
    <p:sldId id="354" r:id="rId8"/>
    <p:sldId id="355" r:id="rId9"/>
    <p:sldId id="282" r:id="rId10"/>
    <p:sldId id="261" r:id="rId11"/>
    <p:sldId id="262" r:id="rId12"/>
    <p:sldId id="257" r:id="rId13"/>
    <p:sldId id="258" r:id="rId14"/>
    <p:sldId id="259" r:id="rId15"/>
    <p:sldId id="260" r:id="rId16"/>
    <p:sldId id="265" r:id="rId17"/>
    <p:sldId id="263" r:id="rId18"/>
    <p:sldId id="267" r:id="rId19"/>
    <p:sldId id="266" r:id="rId20"/>
    <p:sldId id="271" r:id="rId21"/>
    <p:sldId id="306" r:id="rId22"/>
    <p:sldId id="357" r:id="rId23"/>
    <p:sldId id="356" r:id="rId24"/>
    <p:sldId id="360" r:id="rId25"/>
    <p:sldId id="359" r:id="rId26"/>
    <p:sldId id="361" r:id="rId27"/>
    <p:sldId id="283" r:id="rId28"/>
    <p:sldId id="362" r:id="rId29"/>
    <p:sldId id="284" r:id="rId30"/>
    <p:sldId id="285" r:id="rId31"/>
    <p:sldId id="286" r:id="rId32"/>
    <p:sldId id="287" r:id="rId33"/>
    <p:sldId id="288" r:id="rId34"/>
    <p:sldId id="363" r:id="rId35"/>
    <p:sldId id="275" r:id="rId36"/>
    <p:sldId id="290" r:id="rId37"/>
    <p:sldId id="291" r:id="rId38"/>
    <p:sldId id="364" r:id="rId39"/>
    <p:sldId id="292" r:id="rId40"/>
    <p:sldId id="280" r:id="rId41"/>
    <p:sldId id="289" r:id="rId42"/>
    <p:sldId id="293" r:id="rId43"/>
    <p:sldId id="294" r:id="rId44"/>
    <p:sldId id="302" r:id="rId45"/>
    <p:sldId id="300" r:id="rId46"/>
    <p:sldId id="301" r:id="rId47"/>
    <p:sldId id="303" r:id="rId48"/>
    <p:sldId id="304" r:id="rId49"/>
    <p:sldId id="305" r:id="rId50"/>
    <p:sldId id="365" r:id="rId51"/>
    <p:sldId id="268" r:id="rId52"/>
    <p:sldId id="270" r:id="rId53"/>
    <p:sldId id="276" r:id="rId54"/>
    <p:sldId id="277" r:id="rId55"/>
    <p:sldId id="279" r:id="rId56"/>
    <p:sldId id="269" r:id="rId57"/>
    <p:sldId id="295" r:id="rId58"/>
    <p:sldId id="297" r:id="rId59"/>
    <p:sldId id="298" r:id="rId60"/>
    <p:sldId id="29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vepalli, Venkat" initials="SV" lastIdx="1" clrIdx="0">
    <p:extLst>
      <p:ext uri="{19B8F6BF-5375-455C-9EA6-DF929625EA0E}">
        <p15:presenceInfo xmlns:p15="http://schemas.microsoft.com/office/powerpoint/2012/main" userId="S::Venkat.Sarvepalli@dot.state.fl.us::34969509-5d9b-4eb6-90b4-a1eb801e92d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45" autoAdjust="0"/>
    <p:restoredTop sz="94660"/>
  </p:normalViewPr>
  <p:slideViewPr>
    <p:cSldViewPr snapToGrid="0">
      <p:cViewPr>
        <p:scale>
          <a:sx n="66" d="100"/>
          <a:sy n="66" d="100"/>
        </p:scale>
        <p:origin x="1506" y="10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C0C64-C52F-4FAB-AE9D-E80F836E3136}" type="datetimeFigureOut">
              <a:rPr lang="en-US" smtClean="0"/>
              <a:t>6/13/2020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16DA0-EDD7-4BBC-BEF1-428B0064FED6}" type="slidenum">
              <a:rPr lang="en-US" smtClean="0"/>
              <a:t>‹#›</a:t>
            </a:fld>
            <a:endParaRPr lang="en-US"/>
          </a:p>
        </p:txBody>
      </p:sp>
    </p:spTree>
    <p:extLst>
      <p:ext uri="{BB962C8B-B14F-4D97-AF65-F5344CB8AC3E}">
        <p14:creationId xmlns:p14="http://schemas.microsoft.com/office/powerpoint/2010/main" val="3516253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BCD87F-9040-4B8E-AAC5-86A6490F1B85}" type="slidenum">
              <a:rPr lang="en-US" smtClean="0"/>
              <a:t>3</a:t>
            </a:fld>
            <a:endParaRPr lang="en-US"/>
          </a:p>
        </p:txBody>
      </p:sp>
    </p:spTree>
    <p:extLst>
      <p:ext uri="{BB962C8B-B14F-4D97-AF65-F5344CB8AC3E}">
        <p14:creationId xmlns:p14="http://schemas.microsoft.com/office/powerpoint/2010/main" val="1083526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base network is developed from 2011 </a:t>
            </a:r>
            <a:r>
              <a:rPr lang="en-US" dirty="0" err="1"/>
              <a:t>Navteq</a:t>
            </a:r>
            <a:r>
              <a:rPr lang="en-US" dirty="0"/>
              <a:t> and porting 2015 linework from 2019 </a:t>
            </a:r>
            <a:r>
              <a:rPr lang="en-US" dirty="0" err="1"/>
              <a:t>Navteq</a:t>
            </a:r>
            <a:r>
              <a:rPr lang="en-US" dirty="0"/>
              <a:t> sources.  Some of the modeling network attributes such as area type, facility types are ported from Statewide Model Network.</a:t>
            </a:r>
          </a:p>
          <a:p>
            <a:endParaRPr lang="en-US" dirty="0"/>
          </a:p>
          <a:p>
            <a:pPr marL="228600" indent="-228600">
              <a:buFont typeface="+mj-lt"/>
              <a:buAutoNum type="arabicPeriod"/>
            </a:pPr>
            <a:r>
              <a:rPr lang="en-US" dirty="0"/>
              <a:t>The first step is to convert </a:t>
            </a:r>
            <a:r>
              <a:rPr lang="en-US" dirty="0" err="1"/>
              <a:t>Navteq</a:t>
            </a:r>
            <a:r>
              <a:rPr lang="en-US" dirty="0"/>
              <a:t> into linear system and then consolidate network links based on Zone system. This is a manual process and reduces total links from 2 Million to 300K.</a:t>
            </a:r>
          </a:p>
          <a:p>
            <a:pPr marL="228600" indent="-228600">
              <a:buFont typeface="+mj-lt"/>
              <a:buAutoNum type="arabicPeriod"/>
            </a:pPr>
            <a:r>
              <a:rPr lang="en-US" dirty="0"/>
              <a:t>Then an automated process “Many-to-One” Tool is run to merge 300k links based on link information. In this process centroid connectors are also merged along with US networks outside FL state. The US network outside the state is required for long distance travel. It includes network by air, rail and road (check if CUBE US carries all modes?)</a:t>
            </a:r>
          </a:p>
          <a:p>
            <a:pPr marL="228600" indent="-228600">
              <a:buFont typeface="+mj-lt"/>
              <a:buAutoNum type="arabicPeriod"/>
            </a:pPr>
            <a:r>
              <a:rPr lang="en-US" dirty="0"/>
              <a:t>This produces a base network </a:t>
            </a:r>
          </a:p>
          <a:p>
            <a:endParaRPr lang="en-US" dirty="0"/>
          </a:p>
          <a:p>
            <a:r>
              <a:rPr lang="en-US" dirty="0"/>
              <a:t>However  we also need Network Manager:</a:t>
            </a:r>
          </a:p>
          <a:p>
            <a:r>
              <a:rPr lang="en-US" dirty="0"/>
              <a:t>The network manager tool allows users to add projects to the base network to create future year networks.</a:t>
            </a:r>
          </a:p>
          <a:p>
            <a:pPr marL="228600" indent="-228600">
              <a:buAutoNum type="arabicPeriod"/>
            </a:pPr>
            <a:r>
              <a:rPr lang="en-US" dirty="0"/>
              <a:t>Ideally, if all district TIP and work program projects area available in geocoded format with all required network attributes (speed, lanes, type, capacity), we can simply add these by their respective years to develop future year networks.</a:t>
            </a:r>
          </a:p>
          <a:p>
            <a:pPr marL="228600" indent="-228600">
              <a:buAutoNum type="arabicPeriod"/>
            </a:pPr>
            <a:r>
              <a:rPr lang="en-US" dirty="0"/>
              <a:t>In case we don’t have all the line work but if we have future year networks then we can diff it with base to create a list of projects by year.</a:t>
            </a:r>
          </a:p>
          <a:p>
            <a:pPr marL="228600" indent="-228600">
              <a:buAutoNum type="arabicPeriod"/>
            </a:pPr>
            <a:r>
              <a:rPr lang="en-US" dirty="0"/>
              <a:t>For projects, each project can consists of several alternatives and so its best to carry each project as a file with alternatives as features (project as container and alternative as items)</a:t>
            </a:r>
          </a:p>
          <a:p>
            <a:pPr marL="228600" indent="-228600">
              <a:buAutoNum type="arabicPeriod"/>
            </a:pPr>
            <a:r>
              <a:rPr lang="en-US" dirty="0"/>
              <a:t>Based on the year, user can simply add all the projects that should be included in the future year project lists.</a:t>
            </a:r>
          </a:p>
          <a:p>
            <a:pPr marL="228600" indent="-228600">
              <a:buAutoNum type="arabicPeriod"/>
            </a:pPr>
            <a:endParaRPr lang="en-US" dirty="0"/>
          </a:p>
          <a:p>
            <a:pPr marL="0" indent="0">
              <a:buNone/>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04BCD87F-9040-4B8E-AAC5-86A6490F1B85}" type="slidenum">
              <a:rPr lang="en-US" smtClean="0"/>
              <a:t>4</a:t>
            </a:fld>
            <a:endParaRPr lang="en-US"/>
          </a:p>
        </p:txBody>
      </p:sp>
    </p:spTree>
    <p:extLst>
      <p:ext uri="{BB962C8B-B14F-4D97-AF65-F5344CB8AC3E}">
        <p14:creationId xmlns:p14="http://schemas.microsoft.com/office/powerpoint/2010/main" val="300881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have a TSM subarea with 10 large zones consisting about 25k trips.  This is a real zone systems (area between SR -429, Turnpike, I-4 and Disney) cover by only 10 TSM zones. Instead of traditional trip table of 10 x 10 OD with 25K trips, we now have a trip list with 25K rows with each row representing one trip. </a:t>
            </a:r>
          </a:p>
          <a:p>
            <a:endParaRPr lang="en-US" dirty="0"/>
          </a:p>
          <a:p>
            <a:r>
              <a:rPr lang="en-US" dirty="0"/>
              <a:t> Now say we need to split this into 100 zones (which are CFRPM zones for this area in new CFRPM v7 model). It’s pretty simple to do. Just change the O and D zones to </a:t>
            </a:r>
            <a:r>
              <a:rPr lang="en-US" dirty="0" err="1"/>
              <a:t>Osub</a:t>
            </a:r>
            <a:r>
              <a:rPr lang="en-US" dirty="0"/>
              <a:t> and </a:t>
            </a:r>
            <a:r>
              <a:rPr lang="en-US" dirty="0" err="1"/>
              <a:t>Dsub</a:t>
            </a:r>
            <a:r>
              <a:rPr lang="en-US" dirty="0"/>
              <a:t> zones</a:t>
            </a:r>
          </a:p>
          <a:p>
            <a:endParaRPr lang="en-US" dirty="0"/>
          </a:p>
          <a:p>
            <a:r>
              <a:rPr lang="en-US" dirty="0"/>
              <a:t>There are far more advanced methods than just recoding O and D zones.  In one method, then entire model is re-run from </a:t>
            </a:r>
            <a:r>
              <a:rPr lang="en-US" dirty="0" err="1"/>
              <a:t>popsyn</a:t>
            </a:r>
            <a:r>
              <a:rPr lang="en-US" dirty="0"/>
              <a:t> to here when the socio-demographics are changed. Same thing on destination end, when we add more destinations the model needs to re-run at the subarea level and the resulting trips need to be scaled back to original large system trips to ensure consistency.</a:t>
            </a:r>
          </a:p>
        </p:txBody>
      </p:sp>
      <p:sp>
        <p:nvSpPr>
          <p:cNvPr id="4" name="Slide Number Placeholder 3"/>
          <p:cNvSpPr>
            <a:spLocks noGrp="1"/>
          </p:cNvSpPr>
          <p:nvPr>
            <p:ph type="sldNum" sz="quarter" idx="5"/>
          </p:nvPr>
        </p:nvSpPr>
        <p:spPr/>
        <p:txBody>
          <a:bodyPr/>
          <a:lstStyle/>
          <a:p>
            <a:fld id="{04BCD87F-9040-4B8E-AAC5-86A6490F1B85}" type="slidenum">
              <a:rPr lang="en-US" smtClean="0"/>
              <a:t>5</a:t>
            </a:fld>
            <a:endParaRPr lang="en-US"/>
          </a:p>
        </p:txBody>
      </p:sp>
    </p:spTree>
    <p:extLst>
      <p:ext uri="{BB962C8B-B14F-4D97-AF65-F5344CB8AC3E}">
        <p14:creationId xmlns:p14="http://schemas.microsoft.com/office/powerpoint/2010/main" val="3736311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have a TSM subarea with 10 large zones consisting about 25k trips.  This is a real zone systems (area between SR -429, Turnpike, I-4 and Disney) cover by only 10 TSM zones. Instead of traditional trip table of 10 x 10 OD with 25K trips, we now have a trip list with 25K rows with each row representing one trip. </a:t>
            </a:r>
          </a:p>
          <a:p>
            <a:endParaRPr lang="en-US" dirty="0"/>
          </a:p>
          <a:p>
            <a:r>
              <a:rPr lang="en-US" dirty="0"/>
              <a:t> Now say we need to split this into 100 zones (which are CFRPM zones for this area in new CFRPM v7 model). It’s pretty simple to do. Just change the O and D zones to </a:t>
            </a:r>
            <a:r>
              <a:rPr lang="en-US" dirty="0" err="1"/>
              <a:t>Osub</a:t>
            </a:r>
            <a:r>
              <a:rPr lang="en-US" dirty="0"/>
              <a:t> and </a:t>
            </a:r>
            <a:r>
              <a:rPr lang="en-US" dirty="0" err="1"/>
              <a:t>Dsub</a:t>
            </a:r>
            <a:r>
              <a:rPr lang="en-US" dirty="0"/>
              <a:t> zones</a:t>
            </a:r>
          </a:p>
          <a:p>
            <a:endParaRPr lang="en-US" dirty="0"/>
          </a:p>
          <a:p>
            <a:r>
              <a:rPr lang="en-US" dirty="0"/>
              <a:t>There are far more advanced methods than just recoding O and D zones.  In one method, then entire model is re-run from </a:t>
            </a:r>
            <a:r>
              <a:rPr lang="en-US" dirty="0" err="1"/>
              <a:t>popsyn</a:t>
            </a:r>
            <a:r>
              <a:rPr lang="en-US" dirty="0"/>
              <a:t> to here when the socio-demographics are changed. Same thing on destination end, when we add more destinations the model needs to re-run at the subarea level and the resulting trips need to be scaled back to original large system trips to ensure consistency.</a:t>
            </a:r>
          </a:p>
        </p:txBody>
      </p:sp>
      <p:sp>
        <p:nvSpPr>
          <p:cNvPr id="4" name="Slide Number Placeholder 3"/>
          <p:cNvSpPr>
            <a:spLocks noGrp="1"/>
          </p:cNvSpPr>
          <p:nvPr>
            <p:ph type="sldNum" sz="quarter" idx="5"/>
          </p:nvPr>
        </p:nvSpPr>
        <p:spPr/>
        <p:txBody>
          <a:bodyPr/>
          <a:lstStyle/>
          <a:p>
            <a:fld id="{04BCD87F-9040-4B8E-AAC5-86A6490F1B85}" type="slidenum">
              <a:rPr lang="en-US" smtClean="0"/>
              <a:t>6</a:t>
            </a:fld>
            <a:endParaRPr lang="en-US"/>
          </a:p>
        </p:txBody>
      </p:sp>
    </p:spTree>
    <p:extLst>
      <p:ext uri="{BB962C8B-B14F-4D97-AF65-F5344CB8AC3E}">
        <p14:creationId xmlns:p14="http://schemas.microsoft.com/office/powerpoint/2010/main" val="3473365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have a TSM subarea with 10 large zones consisting about 25k trips.  This is a real zone systems (area between SR -429, Turnpike, I-4 and Disney) cover by only 10 TSM zones. Instead of traditional trip table of 10 x 10 OD with 25K trips, we now have a trip list with 25K rows with each row representing one trip. </a:t>
            </a:r>
          </a:p>
          <a:p>
            <a:endParaRPr lang="en-US" dirty="0"/>
          </a:p>
          <a:p>
            <a:r>
              <a:rPr lang="en-US" dirty="0"/>
              <a:t> Now say we need to split this into 100 zones (which are CFRPM zones for this area in new CFRPM v7 model). It’s pretty simple to do. Just change the O and D zones to </a:t>
            </a:r>
            <a:r>
              <a:rPr lang="en-US" dirty="0" err="1"/>
              <a:t>Osub</a:t>
            </a:r>
            <a:r>
              <a:rPr lang="en-US" dirty="0"/>
              <a:t> and </a:t>
            </a:r>
            <a:r>
              <a:rPr lang="en-US" dirty="0" err="1"/>
              <a:t>Dsub</a:t>
            </a:r>
            <a:r>
              <a:rPr lang="en-US" dirty="0"/>
              <a:t> zones</a:t>
            </a:r>
          </a:p>
          <a:p>
            <a:endParaRPr lang="en-US" dirty="0"/>
          </a:p>
          <a:p>
            <a:r>
              <a:rPr lang="en-US" dirty="0"/>
              <a:t>There are far more advanced methods than just recoding O and D zones.  In one method, then entire model is re-run from </a:t>
            </a:r>
            <a:r>
              <a:rPr lang="en-US" dirty="0" err="1"/>
              <a:t>popsyn</a:t>
            </a:r>
            <a:r>
              <a:rPr lang="en-US" dirty="0"/>
              <a:t> to here when the socio-demographics are changed. Same thing on destination end, when we add more destinations the model needs to re-run at the subarea level and the resulting trips need to be scaled back to original large system trips to ensure consistency.</a:t>
            </a:r>
          </a:p>
        </p:txBody>
      </p:sp>
      <p:sp>
        <p:nvSpPr>
          <p:cNvPr id="4" name="Slide Number Placeholder 3"/>
          <p:cNvSpPr>
            <a:spLocks noGrp="1"/>
          </p:cNvSpPr>
          <p:nvPr>
            <p:ph type="sldNum" sz="quarter" idx="5"/>
          </p:nvPr>
        </p:nvSpPr>
        <p:spPr/>
        <p:txBody>
          <a:bodyPr/>
          <a:lstStyle/>
          <a:p>
            <a:fld id="{04BCD87F-9040-4B8E-AAC5-86A6490F1B85}" type="slidenum">
              <a:rPr lang="en-US" smtClean="0"/>
              <a:t>7</a:t>
            </a:fld>
            <a:endParaRPr lang="en-US"/>
          </a:p>
        </p:txBody>
      </p:sp>
    </p:spTree>
    <p:extLst>
      <p:ext uri="{BB962C8B-B14F-4D97-AF65-F5344CB8AC3E}">
        <p14:creationId xmlns:p14="http://schemas.microsoft.com/office/powerpoint/2010/main" val="30315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have a TSM subarea with 10 large zones consisting about 25k trips.  This is a real zone systems (area between SR -429, Turnpike, I-4 and Disney) cover by only 10 TSM zones. Instead of traditional trip table of 10 x 10 OD with 25K trips, we now have a trip list with 25K rows with each row representing one trip. </a:t>
            </a:r>
          </a:p>
          <a:p>
            <a:endParaRPr lang="en-US" dirty="0"/>
          </a:p>
          <a:p>
            <a:r>
              <a:rPr lang="en-US" dirty="0"/>
              <a:t> Now say we need to split this into 100 zones (which are CFRPM zones for this area in new CFRPM v7 model). It’s pretty simple to do. Just change the O and D zones to </a:t>
            </a:r>
            <a:r>
              <a:rPr lang="en-US" dirty="0" err="1"/>
              <a:t>Osub</a:t>
            </a:r>
            <a:r>
              <a:rPr lang="en-US" dirty="0"/>
              <a:t> and </a:t>
            </a:r>
            <a:r>
              <a:rPr lang="en-US" dirty="0" err="1"/>
              <a:t>Dsub</a:t>
            </a:r>
            <a:r>
              <a:rPr lang="en-US" dirty="0"/>
              <a:t> zones</a:t>
            </a:r>
          </a:p>
          <a:p>
            <a:endParaRPr lang="en-US" dirty="0"/>
          </a:p>
          <a:p>
            <a:r>
              <a:rPr lang="en-US" dirty="0"/>
              <a:t>There are far more advanced methods than just recoding O and D zones.  In one method, then entire model is re-run from </a:t>
            </a:r>
            <a:r>
              <a:rPr lang="en-US" dirty="0" err="1"/>
              <a:t>popsyn</a:t>
            </a:r>
            <a:r>
              <a:rPr lang="en-US" dirty="0"/>
              <a:t> to here when the socio-demographics are changed. Same thing on destination end, when we add more destinations the model needs to re-run at the subarea level and the resulting trips need to be scaled back to original large system trips to ensure consistency.</a:t>
            </a:r>
          </a:p>
        </p:txBody>
      </p:sp>
      <p:sp>
        <p:nvSpPr>
          <p:cNvPr id="4" name="Slide Number Placeholder 3"/>
          <p:cNvSpPr>
            <a:spLocks noGrp="1"/>
          </p:cNvSpPr>
          <p:nvPr>
            <p:ph type="sldNum" sz="quarter" idx="5"/>
          </p:nvPr>
        </p:nvSpPr>
        <p:spPr/>
        <p:txBody>
          <a:bodyPr/>
          <a:lstStyle/>
          <a:p>
            <a:fld id="{04BCD87F-9040-4B8E-AAC5-86A6490F1B85}" type="slidenum">
              <a:rPr lang="en-US" smtClean="0"/>
              <a:t>8</a:t>
            </a:fld>
            <a:endParaRPr lang="en-US"/>
          </a:p>
        </p:txBody>
      </p:sp>
    </p:spTree>
    <p:extLst>
      <p:ext uri="{BB962C8B-B14F-4D97-AF65-F5344CB8AC3E}">
        <p14:creationId xmlns:p14="http://schemas.microsoft.com/office/powerpoint/2010/main" val="1069880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21387-7A99-440D-9DCB-30D6EECAB2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520C61-07E5-4B73-AB7E-7D8FE80495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B82693-384C-4745-AA98-B304DC0EEF61}"/>
              </a:ext>
            </a:extLst>
          </p:cNvPr>
          <p:cNvSpPr>
            <a:spLocks noGrp="1"/>
          </p:cNvSpPr>
          <p:nvPr>
            <p:ph type="dt" sz="half" idx="10"/>
          </p:nvPr>
        </p:nvSpPr>
        <p:spPr/>
        <p:txBody>
          <a:bodyPr/>
          <a:lstStyle/>
          <a:p>
            <a:fld id="{1A8DDB53-9D3C-48DF-A536-54D86CBE27A7}" type="datetimeFigureOut">
              <a:rPr lang="en-US" smtClean="0"/>
              <a:t>6/13/2020</a:t>
            </a:fld>
            <a:endParaRPr lang="en-US"/>
          </a:p>
        </p:txBody>
      </p:sp>
      <p:sp>
        <p:nvSpPr>
          <p:cNvPr id="5" name="Footer Placeholder 4">
            <a:extLst>
              <a:ext uri="{FF2B5EF4-FFF2-40B4-BE49-F238E27FC236}">
                <a16:creationId xmlns:a16="http://schemas.microsoft.com/office/drawing/2014/main" id="{CACE6839-79AB-4130-99A5-3248D66399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2D3647-5424-45C4-950D-5468A9303DB7}"/>
              </a:ext>
            </a:extLst>
          </p:cNvPr>
          <p:cNvSpPr>
            <a:spLocks noGrp="1"/>
          </p:cNvSpPr>
          <p:nvPr>
            <p:ph type="sldNum" sz="quarter" idx="12"/>
          </p:nvPr>
        </p:nvSpPr>
        <p:spPr/>
        <p:txBody>
          <a:bodyPr/>
          <a:lstStyle/>
          <a:p>
            <a:fld id="{A32504B5-CC8D-4A30-906F-49CD8A0556E3}" type="slidenum">
              <a:rPr lang="en-US" smtClean="0"/>
              <a:t>‹#›</a:t>
            </a:fld>
            <a:endParaRPr lang="en-US"/>
          </a:p>
        </p:txBody>
      </p:sp>
    </p:spTree>
    <p:extLst>
      <p:ext uri="{BB962C8B-B14F-4D97-AF65-F5344CB8AC3E}">
        <p14:creationId xmlns:p14="http://schemas.microsoft.com/office/powerpoint/2010/main" val="481103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896AF-A24F-4CF2-BE26-37C2F91D9E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2189F8-6310-439D-BBE4-AA2A90AE28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CBE69-F0F3-4543-B0DC-6E56968C18CF}"/>
              </a:ext>
            </a:extLst>
          </p:cNvPr>
          <p:cNvSpPr>
            <a:spLocks noGrp="1"/>
          </p:cNvSpPr>
          <p:nvPr>
            <p:ph type="dt" sz="half" idx="10"/>
          </p:nvPr>
        </p:nvSpPr>
        <p:spPr/>
        <p:txBody>
          <a:bodyPr/>
          <a:lstStyle/>
          <a:p>
            <a:fld id="{1A8DDB53-9D3C-48DF-A536-54D86CBE27A7}" type="datetimeFigureOut">
              <a:rPr lang="en-US" smtClean="0"/>
              <a:t>6/13/2020</a:t>
            </a:fld>
            <a:endParaRPr lang="en-US"/>
          </a:p>
        </p:txBody>
      </p:sp>
      <p:sp>
        <p:nvSpPr>
          <p:cNvPr id="5" name="Footer Placeholder 4">
            <a:extLst>
              <a:ext uri="{FF2B5EF4-FFF2-40B4-BE49-F238E27FC236}">
                <a16:creationId xmlns:a16="http://schemas.microsoft.com/office/drawing/2014/main" id="{CD9D87CA-86D0-4FCF-829E-A27D06118D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BEFCA6-AC46-441E-9060-82BEAB0F98B4}"/>
              </a:ext>
            </a:extLst>
          </p:cNvPr>
          <p:cNvSpPr>
            <a:spLocks noGrp="1"/>
          </p:cNvSpPr>
          <p:nvPr>
            <p:ph type="sldNum" sz="quarter" idx="12"/>
          </p:nvPr>
        </p:nvSpPr>
        <p:spPr/>
        <p:txBody>
          <a:bodyPr/>
          <a:lstStyle/>
          <a:p>
            <a:fld id="{A32504B5-CC8D-4A30-906F-49CD8A0556E3}" type="slidenum">
              <a:rPr lang="en-US" smtClean="0"/>
              <a:t>‹#›</a:t>
            </a:fld>
            <a:endParaRPr lang="en-US"/>
          </a:p>
        </p:txBody>
      </p:sp>
    </p:spTree>
    <p:extLst>
      <p:ext uri="{BB962C8B-B14F-4D97-AF65-F5344CB8AC3E}">
        <p14:creationId xmlns:p14="http://schemas.microsoft.com/office/powerpoint/2010/main" val="2161293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15B5F4-B40E-458C-A969-9989B524C3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007A19-BAA0-4F9D-833A-3CB963D063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D41E9-E7A2-4BBA-A4A5-7131BADF7345}"/>
              </a:ext>
            </a:extLst>
          </p:cNvPr>
          <p:cNvSpPr>
            <a:spLocks noGrp="1"/>
          </p:cNvSpPr>
          <p:nvPr>
            <p:ph type="dt" sz="half" idx="10"/>
          </p:nvPr>
        </p:nvSpPr>
        <p:spPr/>
        <p:txBody>
          <a:bodyPr/>
          <a:lstStyle/>
          <a:p>
            <a:fld id="{1A8DDB53-9D3C-48DF-A536-54D86CBE27A7}" type="datetimeFigureOut">
              <a:rPr lang="en-US" smtClean="0"/>
              <a:t>6/13/2020</a:t>
            </a:fld>
            <a:endParaRPr lang="en-US"/>
          </a:p>
        </p:txBody>
      </p:sp>
      <p:sp>
        <p:nvSpPr>
          <p:cNvPr id="5" name="Footer Placeholder 4">
            <a:extLst>
              <a:ext uri="{FF2B5EF4-FFF2-40B4-BE49-F238E27FC236}">
                <a16:creationId xmlns:a16="http://schemas.microsoft.com/office/drawing/2014/main" id="{5FE7E239-4EB3-464F-9B46-9F4735A79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A458DC-FE21-45CC-8E8E-94F3F3293169}"/>
              </a:ext>
            </a:extLst>
          </p:cNvPr>
          <p:cNvSpPr>
            <a:spLocks noGrp="1"/>
          </p:cNvSpPr>
          <p:nvPr>
            <p:ph type="sldNum" sz="quarter" idx="12"/>
          </p:nvPr>
        </p:nvSpPr>
        <p:spPr/>
        <p:txBody>
          <a:bodyPr/>
          <a:lstStyle/>
          <a:p>
            <a:fld id="{A32504B5-CC8D-4A30-906F-49CD8A0556E3}" type="slidenum">
              <a:rPr lang="en-US" smtClean="0"/>
              <a:t>‹#›</a:t>
            </a:fld>
            <a:endParaRPr lang="en-US"/>
          </a:p>
        </p:txBody>
      </p:sp>
    </p:spTree>
    <p:extLst>
      <p:ext uri="{BB962C8B-B14F-4D97-AF65-F5344CB8AC3E}">
        <p14:creationId xmlns:p14="http://schemas.microsoft.com/office/powerpoint/2010/main" val="174969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EA72-C4BC-4364-AAE0-140D844253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00DC64-CE72-4E2F-BE3A-C9060324F3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F28367-4C2E-4345-906C-E05001473529}"/>
              </a:ext>
            </a:extLst>
          </p:cNvPr>
          <p:cNvSpPr>
            <a:spLocks noGrp="1"/>
          </p:cNvSpPr>
          <p:nvPr>
            <p:ph type="dt" sz="half" idx="10"/>
          </p:nvPr>
        </p:nvSpPr>
        <p:spPr/>
        <p:txBody>
          <a:bodyPr/>
          <a:lstStyle/>
          <a:p>
            <a:fld id="{1A8DDB53-9D3C-48DF-A536-54D86CBE27A7}" type="datetimeFigureOut">
              <a:rPr lang="en-US" smtClean="0"/>
              <a:t>6/13/2020</a:t>
            </a:fld>
            <a:endParaRPr lang="en-US"/>
          </a:p>
        </p:txBody>
      </p:sp>
      <p:sp>
        <p:nvSpPr>
          <p:cNvPr id="5" name="Footer Placeholder 4">
            <a:extLst>
              <a:ext uri="{FF2B5EF4-FFF2-40B4-BE49-F238E27FC236}">
                <a16:creationId xmlns:a16="http://schemas.microsoft.com/office/drawing/2014/main" id="{E487CD40-355F-4E93-B27D-9A3A9832C6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329FC-4DB5-43ED-B8A6-F30609EB34F0}"/>
              </a:ext>
            </a:extLst>
          </p:cNvPr>
          <p:cNvSpPr>
            <a:spLocks noGrp="1"/>
          </p:cNvSpPr>
          <p:nvPr>
            <p:ph type="sldNum" sz="quarter" idx="12"/>
          </p:nvPr>
        </p:nvSpPr>
        <p:spPr/>
        <p:txBody>
          <a:bodyPr/>
          <a:lstStyle/>
          <a:p>
            <a:fld id="{A32504B5-CC8D-4A30-906F-49CD8A0556E3}" type="slidenum">
              <a:rPr lang="en-US" smtClean="0"/>
              <a:t>‹#›</a:t>
            </a:fld>
            <a:endParaRPr lang="en-US"/>
          </a:p>
        </p:txBody>
      </p:sp>
    </p:spTree>
    <p:extLst>
      <p:ext uri="{BB962C8B-B14F-4D97-AF65-F5344CB8AC3E}">
        <p14:creationId xmlns:p14="http://schemas.microsoft.com/office/powerpoint/2010/main" val="1252321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3F06A-3A44-4CA7-B30D-E008A0A399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B5B674-3510-4E9F-A774-657892AB38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839AF-B73E-4C65-86D1-3B0D9C57DC43}"/>
              </a:ext>
            </a:extLst>
          </p:cNvPr>
          <p:cNvSpPr>
            <a:spLocks noGrp="1"/>
          </p:cNvSpPr>
          <p:nvPr>
            <p:ph type="dt" sz="half" idx="10"/>
          </p:nvPr>
        </p:nvSpPr>
        <p:spPr/>
        <p:txBody>
          <a:bodyPr/>
          <a:lstStyle/>
          <a:p>
            <a:fld id="{1A8DDB53-9D3C-48DF-A536-54D86CBE27A7}" type="datetimeFigureOut">
              <a:rPr lang="en-US" smtClean="0"/>
              <a:t>6/13/2020</a:t>
            </a:fld>
            <a:endParaRPr lang="en-US"/>
          </a:p>
        </p:txBody>
      </p:sp>
      <p:sp>
        <p:nvSpPr>
          <p:cNvPr id="5" name="Footer Placeholder 4">
            <a:extLst>
              <a:ext uri="{FF2B5EF4-FFF2-40B4-BE49-F238E27FC236}">
                <a16:creationId xmlns:a16="http://schemas.microsoft.com/office/drawing/2014/main" id="{1F7D6DA6-F4BD-408F-A4A3-DE53DDAC5F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E3E2DE-DAE8-42FB-A6EF-757F668807CF}"/>
              </a:ext>
            </a:extLst>
          </p:cNvPr>
          <p:cNvSpPr>
            <a:spLocks noGrp="1"/>
          </p:cNvSpPr>
          <p:nvPr>
            <p:ph type="sldNum" sz="quarter" idx="12"/>
          </p:nvPr>
        </p:nvSpPr>
        <p:spPr/>
        <p:txBody>
          <a:bodyPr/>
          <a:lstStyle/>
          <a:p>
            <a:fld id="{A32504B5-CC8D-4A30-906F-49CD8A0556E3}" type="slidenum">
              <a:rPr lang="en-US" smtClean="0"/>
              <a:t>‹#›</a:t>
            </a:fld>
            <a:endParaRPr lang="en-US"/>
          </a:p>
        </p:txBody>
      </p:sp>
    </p:spTree>
    <p:extLst>
      <p:ext uri="{BB962C8B-B14F-4D97-AF65-F5344CB8AC3E}">
        <p14:creationId xmlns:p14="http://schemas.microsoft.com/office/powerpoint/2010/main" val="206862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61035-D786-4D23-A69F-83C912EC0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891576-29B9-4286-8659-F6BF28039A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DB7EE0-B5F7-4BF7-ABC2-AF9F0CB976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0C6496-A559-4101-A0B6-5AB0F3AD1446}"/>
              </a:ext>
            </a:extLst>
          </p:cNvPr>
          <p:cNvSpPr>
            <a:spLocks noGrp="1"/>
          </p:cNvSpPr>
          <p:nvPr>
            <p:ph type="dt" sz="half" idx="10"/>
          </p:nvPr>
        </p:nvSpPr>
        <p:spPr/>
        <p:txBody>
          <a:bodyPr/>
          <a:lstStyle/>
          <a:p>
            <a:fld id="{1A8DDB53-9D3C-48DF-A536-54D86CBE27A7}" type="datetimeFigureOut">
              <a:rPr lang="en-US" smtClean="0"/>
              <a:t>6/13/2020</a:t>
            </a:fld>
            <a:endParaRPr lang="en-US"/>
          </a:p>
        </p:txBody>
      </p:sp>
      <p:sp>
        <p:nvSpPr>
          <p:cNvPr id="6" name="Footer Placeholder 5">
            <a:extLst>
              <a:ext uri="{FF2B5EF4-FFF2-40B4-BE49-F238E27FC236}">
                <a16:creationId xmlns:a16="http://schemas.microsoft.com/office/drawing/2014/main" id="{99959812-1C91-4AD1-921C-5961B0D599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C58170-AB56-4F3D-9D52-DA589ADE206D}"/>
              </a:ext>
            </a:extLst>
          </p:cNvPr>
          <p:cNvSpPr>
            <a:spLocks noGrp="1"/>
          </p:cNvSpPr>
          <p:nvPr>
            <p:ph type="sldNum" sz="quarter" idx="12"/>
          </p:nvPr>
        </p:nvSpPr>
        <p:spPr/>
        <p:txBody>
          <a:bodyPr/>
          <a:lstStyle/>
          <a:p>
            <a:fld id="{A32504B5-CC8D-4A30-906F-49CD8A0556E3}" type="slidenum">
              <a:rPr lang="en-US" smtClean="0"/>
              <a:t>‹#›</a:t>
            </a:fld>
            <a:endParaRPr lang="en-US"/>
          </a:p>
        </p:txBody>
      </p:sp>
    </p:spTree>
    <p:extLst>
      <p:ext uri="{BB962C8B-B14F-4D97-AF65-F5344CB8AC3E}">
        <p14:creationId xmlns:p14="http://schemas.microsoft.com/office/powerpoint/2010/main" val="725901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C345-A59D-4FC9-B26E-1204A18644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881D92-F045-4E10-B389-398DBCAF42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7AD1CF-E848-49BB-9E82-C05148902C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3CCE6A-99E4-4E3E-A916-0F9ABBC21D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F433B9-6AF9-45CF-B392-DF9C50210A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186CDE-474F-4607-B1EF-EF481B3820F5}"/>
              </a:ext>
            </a:extLst>
          </p:cNvPr>
          <p:cNvSpPr>
            <a:spLocks noGrp="1"/>
          </p:cNvSpPr>
          <p:nvPr>
            <p:ph type="dt" sz="half" idx="10"/>
          </p:nvPr>
        </p:nvSpPr>
        <p:spPr/>
        <p:txBody>
          <a:bodyPr/>
          <a:lstStyle/>
          <a:p>
            <a:fld id="{1A8DDB53-9D3C-48DF-A536-54D86CBE27A7}" type="datetimeFigureOut">
              <a:rPr lang="en-US" smtClean="0"/>
              <a:t>6/13/2020</a:t>
            </a:fld>
            <a:endParaRPr lang="en-US"/>
          </a:p>
        </p:txBody>
      </p:sp>
      <p:sp>
        <p:nvSpPr>
          <p:cNvPr id="8" name="Footer Placeholder 7">
            <a:extLst>
              <a:ext uri="{FF2B5EF4-FFF2-40B4-BE49-F238E27FC236}">
                <a16:creationId xmlns:a16="http://schemas.microsoft.com/office/drawing/2014/main" id="{CF70177E-79D3-4F6F-9A18-A53952F3B1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C8EC0A-EB7E-4696-BFE2-37B212FB3FE2}"/>
              </a:ext>
            </a:extLst>
          </p:cNvPr>
          <p:cNvSpPr>
            <a:spLocks noGrp="1"/>
          </p:cNvSpPr>
          <p:nvPr>
            <p:ph type="sldNum" sz="quarter" idx="12"/>
          </p:nvPr>
        </p:nvSpPr>
        <p:spPr/>
        <p:txBody>
          <a:bodyPr/>
          <a:lstStyle/>
          <a:p>
            <a:fld id="{A32504B5-CC8D-4A30-906F-49CD8A0556E3}" type="slidenum">
              <a:rPr lang="en-US" smtClean="0"/>
              <a:t>‹#›</a:t>
            </a:fld>
            <a:endParaRPr lang="en-US"/>
          </a:p>
        </p:txBody>
      </p:sp>
    </p:spTree>
    <p:extLst>
      <p:ext uri="{BB962C8B-B14F-4D97-AF65-F5344CB8AC3E}">
        <p14:creationId xmlns:p14="http://schemas.microsoft.com/office/powerpoint/2010/main" val="1496146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CE22-E9FB-4126-A2F2-5D759D1B35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BA52BE-8BDE-437C-AA0C-B8B449B47778}"/>
              </a:ext>
            </a:extLst>
          </p:cNvPr>
          <p:cNvSpPr>
            <a:spLocks noGrp="1"/>
          </p:cNvSpPr>
          <p:nvPr>
            <p:ph type="dt" sz="half" idx="10"/>
          </p:nvPr>
        </p:nvSpPr>
        <p:spPr/>
        <p:txBody>
          <a:bodyPr/>
          <a:lstStyle/>
          <a:p>
            <a:fld id="{1A8DDB53-9D3C-48DF-A536-54D86CBE27A7}" type="datetimeFigureOut">
              <a:rPr lang="en-US" smtClean="0"/>
              <a:t>6/13/2020</a:t>
            </a:fld>
            <a:endParaRPr lang="en-US"/>
          </a:p>
        </p:txBody>
      </p:sp>
      <p:sp>
        <p:nvSpPr>
          <p:cNvPr id="4" name="Footer Placeholder 3">
            <a:extLst>
              <a:ext uri="{FF2B5EF4-FFF2-40B4-BE49-F238E27FC236}">
                <a16:creationId xmlns:a16="http://schemas.microsoft.com/office/drawing/2014/main" id="{6B6F8DA6-7849-4568-81F5-0926FC0D48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B52428-7252-45DD-83FD-9D6CE4AE2086}"/>
              </a:ext>
            </a:extLst>
          </p:cNvPr>
          <p:cNvSpPr>
            <a:spLocks noGrp="1"/>
          </p:cNvSpPr>
          <p:nvPr>
            <p:ph type="sldNum" sz="quarter" idx="12"/>
          </p:nvPr>
        </p:nvSpPr>
        <p:spPr/>
        <p:txBody>
          <a:bodyPr/>
          <a:lstStyle/>
          <a:p>
            <a:fld id="{A32504B5-CC8D-4A30-906F-49CD8A0556E3}" type="slidenum">
              <a:rPr lang="en-US" smtClean="0"/>
              <a:t>‹#›</a:t>
            </a:fld>
            <a:endParaRPr lang="en-US"/>
          </a:p>
        </p:txBody>
      </p:sp>
    </p:spTree>
    <p:extLst>
      <p:ext uri="{BB962C8B-B14F-4D97-AF65-F5344CB8AC3E}">
        <p14:creationId xmlns:p14="http://schemas.microsoft.com/office/powerpoint/2010/main" val="2955418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82EF44-0085-49C4-9B3D-780F35D88891}"/>
              </a:ext>
            </a:extLst>
          </p:cNvPr>
          <p:cNvSpPr>
            <a:spLocks noGrp="1"/>
          </p:cNvSpPr>
          <p:nvPr>
            <p:ph type="dt" sz="half" idx="10"/>
          </p:nvPr>
        </p:nvSpPr>
        <p:spPr/>
        <p:txBody>
          <a:bodyPr/>
          <a:lstStyle/>
          <a:p>
            <a:fld id="{1A8DDB53-9D3C-48DF-A536-54D86CBE27A7}" type="datetimeFigureOut">
              <a:rPr lang="en-US" smtClean="0"/>
              <a:t>6/13/2020</a:t>
            </a:fld>
            <a:endParaRPr lang="en-US"/>
          </a:p>
        </p:txBody>
      </p:sp>
      <p:sp>
        <p:nvSpPr>
          <p:cNvPr id="3" name="Footer Placeholder 2">
            <a:extLst>
              <a:ext uri="{FF2B5EF4-FFF2-40B4-BE49-F238E27FC236}">
                <a16:creationId xmlns:a16="http://schemas.microsoft.com/office/drawing/2014/main" id="{FCC432F3-759E-4DDB-A412-C073D3C622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10C270-8B53-419E-9ADA-7DA510801CDE}"/>
              </a:ext>
            </a:extLst>
          </p:cNvPr>
          <p:cNvSpPr>
            <a:spLocks noGrp="1"/>
          </p:cNvSpPr>
          <p:nvPr>
            <p:ph type="sldNum" sz="quarter" idx="12"/>
          </p:nvPr>
        </p:nvSpPr>
        <p:spPr/>
        <p:txBody>
          <a:bodyPr/>
          <a:lstStyle/>
          <a:p>
            <a:fld id="{A32504B5-CC8D-4A30-906F-49CD8A0556E3}" type="slidenum">
              <a:rPr lang="en-US" smtClean="0"/>
              <a:t>‹#›</a:t>
            </a:fld>
            <a:endParaRPr lang="en-US"/>
          </a:p>
        </p:txBody>
      </p:sp>
    </p:spTree>
    <p:extLst>
      <p:ext uri="{BB962C8B-B14F-4D97-AF65-F5344CB8AC3E}">
        <p14:creationId xmlns:p14="http://schemas.microsoft.com/office/powerpoint/2010/main" val="718965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98149-088E-468F-986E-7AACEE35F2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076252-C153-44DB-81CB-A72C89C989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C00683-0965-4411-AF03-7F035AECBA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FB7294-67A8-4593-B0E0-B3774C09C12E}"/>
              </a:ext>
            </a:extLst>
          </p:cNvPr>
          <p:cNvSpPr>
            <a:spLocks noGrp="1"/>
          </p:cNvSpPr>
          <p:nvPr>
            <p:ph type="dt" sz="half" idx="10"/>
          </p:nvPr>
        </p:nvSpPr>
        <p:spPr/>
        <p:txBody>
          <a:bodyPr/>
          <a:lstStyle/>
          <a:p>
            <a:fld id="{1A8DDB53-9D3C-48DF-A536-54D86CBE27A7}" type="datetimeFigureOut">
              <a:rPr lang="en-US" smtClean="0"/>
              <a:t>6/13/2020</a:t>
            </a:fld>
            <a:endParaRPr lang="en-US"/>
          </a:p>
        </p:txBody>
      </p:sp>
      <p:sp>
        <p:nvSpPr>
          <p:cNvPr id="6" name="Footer Placeholder 5">
            <a:extLst>
              <a:ext uri="{FF2B5EF4-FFF2-40B4-BE49-F238E27FC236}">
                <a16:creationId xmlns:a16="http://schemas.microsoft.com/office/drawing/2014/main" id="{4E7B44D2-5476-495A-8FE6-2F68F575E3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2556F2-B084-4173-9CE5-B58F071F01B3}"/>
              </a:ext>
            </a:extLst>
          </p:cNvPr>
          <p:cNvSpPr>
            <a:spLocks noGrp="1"/>
          </p:cNvSpPr>
          <p:nvPr>
            <p:ph type="sldNum" sz="quarter" idx="12"/>
          </p:nvPr>
        </p:nvSpPr>
        <p:spPr/>
        <p:txBody>
          <a:bodyPr/>
          <a:lstStyle/>
          <a:p>
            <a:fld id="{A32504B5-CC8D-4A30-906F-49CD8A0556E3}" type="slidenum">
              <a:rPr lang="en-US" smtClean="0"/>
              <a:t>‹#›</a:t>
            </a:fld>
            <a:endParaRPr lang="en-US"/>
          </a:p>
        </p:txBody>
      </p:sp>
    </p:spTree>
    <p:extLst>
      <p:ext uri="{BB962C8B-B14F-4D97-AF65-F5344CB8AC3E}">
        <p14:creationId xmlns:p14="http://schemas.microsoft.com/office/powerpoint/2010/main" val="1835045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9C63-CE0B-4898-8CA2-9718FD410B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ACF9FD-F179-4400-9DC1-CA260908BD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AE2986-F80B-4820-8263-7F5E547247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6DCF7A-8359-4869-82EC-BD8506FA39E1}"/>
              </a:ext>
            </a:extLst>
          </p:cNvPr>
          <p:cNvSpPr>
            <a:spLocks noGrp="1"/>
          </p:cNvSpPr>
          <p:nvPr>
            <p:ph type="dt" sz="half" idx="10"/>
          </p:nvPr>
        </p:nvSpPr>
        <p:spPr/>
        <p:txBody>
          <a:bodyPr/>
          <a:lstStyle/>
          <a:p>
            <a:fld id="{1A8DDB53-9D3C-48DF-A536-54D86CBE27A7}" type="datetimeFigureOut">
              <a:rPr lang="en-US" smtClean="0"/>
              <a:t>6/13/2020</a:t>
            </a:fld>
            <a:endParaRPr lang="en-US"/>
          </a:p>
        </p:txBody>
      </p:sp>
      <p:sp>
        <p:nvSpPr>
          <p:cNvPr id="6" name="Footer Placeholder 5">
            <a:extLst>
              <a:ext uri="{FF2B5EF4-FFF2-40B4-BE49-F238E27FC236}">
                <a16:creationId xmlns:a16="http://schemas.microsoft.com/office/drawing/2014/main" id="{D093A9FB-D469-4112-93AA-9ED567A931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D957AC-C7BB-440F-A7F7-A537F2CD8ABB}"/>
              </a:ext>
            </a:extLst>
          </p:cNvPr>
          <p:cNvSpPr>
            <a:spLocks noGrp="1"/>
          </p:cNvSpPr>
          <p:nvPr>
            <p:ph type="sldNum" sz="quarter" idx="12"/>
          </p:nvPr>
        </p:nvSpPr>
        <p:spPr/>
        <p:txBody>
          <a:bodyPr/>
          <a:lstStyle/>
          <a:p>
            <a:fld id="{A32504B5-CC8D-4A30-906F-49CD8A0556E3}" type="slidenum">
              <a:rPr lang="en-US" smtClean="0"/>
              <a:t>‹#›</a:t>
            </a:fld>
            <a:endParaRPr lang="en-US"/>
          </a:p>
        </p:txBody>
      </p:sp>
    </p:spTree>
    <p:extLst>
      <p:ext uri="{BB962C8B-B14F-4D97-AF65-F5344CB8AC3E}">
        <p14:creationId xmlns:p14="http://schemas.microsoft.com/office/powerpoint/2010/main" val="1734968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3FEA36-9D60-48EE-819F-94D1793FC8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D17034-CDCD-450E-AABD-04F8416DAC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A79C86-3DD3-4BD1-817E-B1A4342398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8DDB53-9D3C-48DF-A536-54D86CBE27A7}" type="datetimeFigureOut">
              <a:rPr lang="en-US" smtClean="0"/>
              <a:t>6/13/2020</a:t>
            </a:fld>
            <a:endParaRPr lang="en-US"/>
          </a:p>
        </p:txBody>
      </p:sp>
      <p:sp>
        <p:nvSpPr>
          <p:cNvPr id="5" name="Footer Placeholder 4">
            <a:extLst>
              <a:ext uri="{FF2B5EF4-FFF2-40B4-BE49-F238E27FC236}">
                <a16:creationId xmlns:a16="http://schemas.microsoft.com/office/drawing/2014/main" id="{B839D575-B081-4260-99ED-8E43CF83EF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901FAD-39FD-4384-8A12-ACDB3EF130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2504B5-CC8D-4A30-906F-49CD8A0556E3}" type="slidenum">
              <a:rPr lang="en-US" smtClean="0"/>
              <a:t>‹#›</a:t>
            </a:fld>
            <a:endParaRPr lang="en-US"/>
          </a:p>
        </p:txBody>
      </p:sp>
    </p:spTree>
    <p:extLst>
      <p:ext uri="{BB962C8B-B14F-4D97-AF65-F5344CB8AC3E}">
        <p14:creationId xmlns:p14="http://schemas.microsoft.com/office/powerpoint/2010/main" val="3065811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7.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7.png"/><Relationship Id="rId5" Type="http://schemas.openxmlformats.org/officeDocument/2006/relationships/image" Target="../media/image30.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35.png"/><Relationship Id="rId1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svg"/><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khanacademy.org/computing/computer-science/algorithms" TargetMode="External"/><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Breadth-first_search" TargetMode="External"/><Relationship Id="rId7" Type="http://schemas.openxmlformats.org/officeDocument/2006/relationships/hyperlink" Target="https://www.geeksforgeeks.org/difference-between-bfs-and-dfs/" TargetMode="External"/><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hyperlink" Target="https://en.wikipedia.org/wiki/Depth-first_search" TargetMode="External"/><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96FC2-5549-4A33-A644-5DB9E7B4EF9F}"/>
              </a:ext>
            </a:extLst>
          </p:cNvPr>
          <p:cNvSpPr>
            <a:spLocks noGrp="1"/>
          </p:cNvSpPr>
          <p:nvPr>
            <p:ph type="ctrTitle"/>
          </p:nvPr>
        </p:nvSpPr>
        <p:spPr/>
        <p:txBody>
          <a:bodyPr/>
          <a:lstStyle/>
          <a:p>
            <a:r>
              <a:rPr lang="en-US" dirty="0"/>
              <a:t>Network Manager</a:t>
            </a:r>
          </a:p>
        </p:txBody>
      </p:sp>
      <p:sp>
        <p:nvSpPr>
          <p:cNvPr id="3" name="Subtitle 2">
            <a:extLst>
              <a:ext uri="{FF2B5EF4-FFF2-40B4-BE49-F238E27FC236}">
                <a16:creationId xmlns:a16="http://schemas.microsoft.com/office/drawing/2014/main" id="{1FA31E44-73FB-4D83-9F23-2B1099749719}"/>
              </a:ext>
            </a:extLst>
          </p:cNvPr>
          <p:cNvSpPr>
            <a:spLocks noGrp="1"/>
          </p:cNvSpPr>
          <p:nvPr>
            <p:ph type="subTitle" idx="1"/>
          </p:nvPr>
        </p:nvSpPr>
        <p:spPr>
          <a:xfrm>
            <a:off x="1591112" y="4001549"/>
            <a:ext cx="9144000" cy="503339"/>
          </a:xfrm>
        </p:spPr>
        <p:txBody>
          <a:bodyPr/>
          <a:lstStyle/>
          <a:p>
            <a:r>
              <a:rPr lang="en-US" dirty="0"/>
              <a:t>Part – 1: Network Consolidated</a:t>
            </a:r>
          </a:p>
        </p:txBody>
      </p:sp>
    </p:spTree>
    <p:extLst>
      <p:ext uri="{BB962C8B-B14F-4D97-AF65-F5344CB8AC3E}">
        <p14:creationId xmlns:p14="http://schemas.microsoft.com/office/powerpoint/2010/main" val="3053205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8B853-C5A9-4BDA-9F7B-94EC155FAC82}"/>
              </a:ext>
            </a:extLst>
          </p:cNvPr>
          <p:cNvSpPr>
            <a:spLocks noGrp="1"/>
          </p:cNvSpPr>
          <p:nvPr>
            <p:ph type="title"/>
          </p:nvPr>
        </p:nvSpPr>
        <p:spPr>
          <a:xfrm>
            <a:off x="0" y="1"/>
            <a:ext cx="10515600" cy="842210"/>
          </a:xfrm>
        </p:spPr>
        <p:txBody>
          <a:bodyPr/>
          <a:lstStyle/>
          <a:p>
            <a:r>
              <a:rPr lang="en-US" dirty="0"/>
              <a:t>Simple Feature Format ?</a:t>
            </a:r>
          </a:p>
        </p:txBody>
      </p:sp>
      <p:pic>
        <p:nvPicPr>
          <p:cNvPr id="4" name="Picture 3">
            <a:extLst>
              <a:ext uri="{FF2B5EF4-FFF2-40B4-BE49-F238E27FC236}">
                <a16:creationId xmlns:a16="http://schemas.microsoft.com/office/drawing/2014/main" id="{A4069D75-DF24-42E0-A1BF-72C730A5C29E}"/>
              </a:ext>
            </a:extLst>
          </p:cNvPr>
          <p:cNvPicPr>
            <a:picLocks noChangeAspect="1"/>
          </p:cNvPicPr>
          <p:nvPr/>
        </p:nvPicPr>
        <p:blipFill>
          <a:blip r:embed="rId2"/>
          <a:stretch>
            <a:fillRect/>
          </a:stretch>
        </p:blipFill>
        <p:spPr>
          <a:xfrm>
            <a:off x="221821" y="842211"/>
            <a:ext cx="6903282" cy="4983765"/>
          </a:xfrm>
          <a:prstGeom prst="rect">
            <a:avLst/>
          </a:prstGeom>
          <a:ln>
            <a:solidFill>
              <a:schemeClr val="tx1"/>
            </a:solidFill>
          </a:ln>
        </p:spPr>
      </p:pic>
      <p:sp>
        <p:nvSpPr>
          <p:cNvPr id="11" name="Rectangle 10">
            <a:extLst>
              <a:ext uri="{FF2B5EF4-FFF2-40B4-BE49-F238E27FC236}">
                <a16:creationId xmlns:a16="http://schemas.microsoft.com/office/drawing/2014/main" id="{BD5DD959-0748-41AC-B3F6-0F980A7BF82E}"/>
              </a:ext>
            </a:extLst>
          </p:cNvPr>
          <p:cNvSpPr/>
          <p:nvPr/>
        </p:nvSpPr>
        <p:spPr>
          <a:xfrm>
            <a:off x="4446871" y="3022333"/>
            <a:ext cx="972151" cy="288758"/>
          </a:xfrm>
          <a:prstGeom prst="rect">
            <a:avLst/>
          </a:prstGeom>
          <a:noFill/>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02F8168-B94A-4435-A6A8-6612767493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17102" y="2011680"/>
            <a:ext cx="6449979" cy="4656506"/>
          </a:xfrm>
          <a:prstGeom prst="rect">
            <a:avLst/>
          </a:prstGeom>
          <a:ln>
            <a:solidFill>
              <a:schemeClr val="tx1"/>
            </a:solidFill>
          </a:ln>
        </p:spPr>
      </p:pic>
      <p:pic>
        <p:nvPicPr>
          <p:cNvPr id="12" name="Picture 11">
            <a:extLst>
              <a:ext uri="{FF2B5EF4-FFF2-40B4-BE49-F238E27FC236}">
                <a16:creationId xmlns:a16="http://schemas.microsoft.com/office/drawing/2014/main" id="{EAA296BF-CAB4-4EAB-97A2-F17360E68A2E}"/>
              </a:ext>
            </a:extLst>
          </p:cNvPr>
          <p:cNvPicPr>
            <a:picLocks noChangeAspect="1"/>
          </p:cNvPicPr>
          <p:nvPr/>
        </p:nvPicPr>
        <p:blipFill rotWithShape="1">
          <a:blip r:embed="rId4"/>
          <a:srcRect l="19210" r="19578" b="1770"/>
          <a:stretch/>
        </p:blipFill>
        <p:spPr>
          <a:xfrm>
            <a:off x="7667445" y="882655"/>
            <a:ext cx="4192183" cy="4856872"/>
          </a:xfrm>
          <a:prstGeom prst="rect">
            <a:avLst/>
          </a:prstGeom>
        </p:spPr>
      </p:pic>
    </p:spTree>
    <p:extLst>
      <p:ext uri="{BB962C8B-B14F-4D97-AF65-F5344CB8AC3E}">
        <p14:creationId xmlns:p14="http://schemas.microsoft.com/office/powerpoint/2010/main" val="158953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946433-50B4-4F46-9081-44C0D5E41A60}"/>
              </a:ext>
            </a:extLst>
          </p:cNvPr>
          <p:cNvPicPr>
            <a:picLocks noChangeAspect="1"/>
          </p:cNvPicPr>
          <p:nvPr/>
        </p:nvPicPr>
        <p:blipFill>
          <a:blip r:embed="rId2"/>
          <a:stretch>
            <a:fillRect/>
          </a:stretch>
        </p:blipFill>
        <p:spPr>
          <a:xfrm>
            <a:off x="0" y="1694887"/>
            <a:ext cx="12192000" cy="5163112"/>
          </a:xfrm>
          <a:prstGeom prst="rect">
            <a:avLst/>
          </a:prstGeom>
        </p:spPr>
      </p:pic>
      <p:sp>
        <p:nvSpPr>
          <p:cNvPr id="6" name="Title 1">
            <a:extLst>
              <a:ext uri="{FF2B5EF4-FFF2-40B4-BE49-F238E27FC236}">
                <a16:creationId xmlns:a16="http://schemas.microsoft.com/office/drawing/2014/main" id="{31CFF12E-2BBE-4D90-B538-63498775DB8C}"/>
              </a:ext>
            </a:extLst>
          </p:cNvPr>
          <p:cNvSpPr>
            <a:spLocks noGrp="1"/>
          </p:cNvSpPr>
          <p:nvPr>
            <p:ph type="title"/>
          </p:nvPr>
        </p:nvSpPr>
        <p:spPr>
          <a:xfrm>
            <a:off x="0" y="1"/>
            <a:ext cx="10515600" cy="842210"/>
          </a:xfrm>
        </p:spPr>
        <p:txBody>
          <a:bodyPr>
            <a:normAutofit fontScale="90000"/>
          </a:bodyPr>
          <a:lstStyle/>
          <a:p>
            <a:r>
              <a:rPr lang="en-US" dirty="0"/>
              <a:t>Simple Feature: Well Known Text (</a:t>
            </a:r>
            <a:r>
              <a:rPr lang="en-US" dirty="0" err="1"/>
              <a:t>wkt</a:t>
            </a:r>
            <a:r>
              <a:rPr lang="en-US" dirty="0"/>
              <a:t>) Format ?</a:t>
            </a:r>
          </a:p>
        </p:txBody>
      </p:sp>
      <p:sp>
        <p:nvSpPr>
          <p:cNvPr id="7" name="TextBox 6">
            <a:extLst>
              <a:ext uri="{FF2B5EF4-FFF2-40B4-BE49-F238E27FC236}">
                <a16:creationId xmlns:a16="http://schemas.microsoft.com/office/drawing/2014/main" id="{65110172-1614-4F4D-BD60-D30B47F90CD3}"/>
              </a:ext>
            </a:extLst>
          </p:cNvPr>
          <p:cNvSpPr txBox="1"/>
          <p:nvPr/>
        </p:nvSpPr>
        <p:spPr>
          <a:xfrm>
            <a:off x="0" y="913271"/>
            <a:ext cx="2280058" cy="307777"/>
          </a:xfrm>
          <a:prstGeom prst="rect">
            <a:avLst/>
          </a:prstGeom>
          <a:solidFill>
            <a:schemeClr val="accent1">
              <a:lumMod val="60000"/>
              <a:lumOff val="40000"/>
            </a:schemeClr>
          </a:solidFill>
        </p:spPr>
        <p:txBody>
          <a:bodyPr wrap="square" rtlCol="0">
            <a:spAutoFit/>
          </a:bodyPr>
          <a:lstStyle/>
          <a:p>
            <a:r>
              <a:rPr lang="en-US" sz="1400" dirty="0"/>
              <a:t>Geometry: (x1 y1), (x2 y2) …</a:t>
            </a:r>
          </a:p>
        </p:txBody>
      </p:sp>
      <p:cxnSp>
        <p:nvCxnSpPr>
          <p:cNvPr id="9" name="Straight Arrow Connector 8">
            <a:extLst>
              <a:ext uri="{FF2B5EF4-FFF2-40B4-BE49-F238E27FC236}">
                <a16:creationId xmlns:a16="http://schemas.microsoft.com/office/drawing/2014/main" id="{4199FA27-D935-4369-8C98-A9BAF673E154}"/>
              </a:ext>
            </a:extLst>
          </p:cNvPr>
          <p:cNvCxnSpPr>
            <a:cxnSpLocks/>
          </p:cNvCxnSpPr>
          <p:nvPr/>
        </p:nvCxnSpPr>
        <p:spPr>
          <a:xfrm>
            <a:off x="1116284" y="1244798"/>
            <a:ext cx="0" cy="714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6FD12D-27B0-4B71-A2F9-4D27B5E462E7}"/>
              </a:ext>
            </a:extLst>
          </p:cNvPr>
          <p:cNvSpPr txBox="1"/>
          <p:nvPr/>
        </p:nvSpPr>
        <p:spPr>
          <a:xfrm>
            <a:off x="2523013" y="651660"/>
            <a:ext cx="2555174" cy="523220"/>
          </a:xfrm>
          <a:prstGeom prst="rect">
            <a:avLst/>
          </a:prstGeom>
          <a:solidFill>
            <a:schemeClr val="accent4">
              <a:lumMod val="40000"/>
              <a:lumOff val="60000"/>
            </a:schemeClr>
          </a:solidFill>
        </p:spPr>
        <p:txBody>
          <a:bodyPr wrap="square" rtlCol="0">
            <a:spAutoFit/>
          </a:bodyPr>
          <a:lstStyle>
            <a:defPPr>
              <a:defRPr lang="en-US"/>
            </a:defPPr>
            <a:lvl1pPr>
              <a:defRPr sz="1400"/>
            </a:lvl1pPr>
          </a:lstStyle>
          <a:p>
            <a:r>
              <a:rPr lang="en-US" dirty="0"/>
              <a:t>GIS Internals: FROM / TO (X[0], Y[-1], </a:t>
            </a:r>
            <a:r>
              <a:rPr lang="en-US" dirty="0" err="1"/>
              <a:t>X_at</a:t>
            </a:r>
            <a:r>
              <a:rPr lang="en-US" dirty="0"/>
              <a:t>, </a:t>
            </a:r>
            <a:r>
              <a:rPr lang="en-US" dirty="0" err="1"/>
              <a:t>Y_at</a:t>
            </a:r>
            <a:r>
              <a:rPr lang="en-US" dirty="0"/>
              <a:t>, </a:t>
            </a:r>
            <a:r>
              <a:rPr lang="en-US" dirty="0" err="1"/>
              <a:t>X_min</a:t>
            </a:r>
            <a:r>
              <a:rPr lang="en-US" dirty="0"/>
              <a:t>, </a:t>
            </a:r>
            <a:r>
              <a:rPr lang="en-US" dirty="0" err="1"/>
              <a:t>Y_max</a:t>
            </a:r>
            <a:r>
              <a:rPr lang="en-US" dirty="0"/>
              <a:t>)</a:t>
            </a:r>
          </a:p>
        </p:txBody>
      </p:sp>
      <p:sp>
        <p:nvSpPr>
          <p:cNvPr id="13" name="TextBox 12">
            <a:extLst>
              <a:ext uri="{FF2B5EF4-FFF2-40B4-BE49-F238E27FC236}">
                <a16:creationId xmlns:a16="http://schemas.microsoft.com/office/drawing/2014/main" id="{62971BDE-A388-4120-ACB8-63CF5C01F728}"/>
              </a:ext>
            </a:extLst>
          </p:cNvPr>
          <p:cNvSpPr txBox="1"/>
          <p:nvPr/>
        </p:nvSpPr>
        <p:spPr>
          <a:xfrm>
            <a:off x="6880758" y="805182"/>
            <a:ext cx="3054927" cy="307777"/>
          </a:xfrm>
          <a:prstGeom prst="rect">
            <a:avLst/>
          </a:prstGeom>
          <a:solidFill>
            <a:schemeClr val="accent6">
              <a:lumMod val="20000"/>
              <a:lumOff val="80000"/>
            </a:schemeClr>
          </a:solidFill>
        </p:spPr>
        <p:txBody>
          <a:bodyPr wrap="square" rtlCol="0">
            <a:spAutoFit/>
          </a:bodyPr>
          <a:lstStyle>
            <a:defPPr>
              <a:defRPr lang="en-US"/>
            </a:defPPr>
            <a:lvl1pPr>
              <a:defRPr sz="1400"/>
            </a:lvl1pPr>
          </a:lstStyle>
          <a:p>
            <a:r>
              <a:rPr lang="en-US" dirty="0"/>
              <a:t>Feature Attributes: Database (df, dt)</a:t>
            </a:r>
          </a:p>
        </p:txBody>
      </p:sp>
      <p:sp>
        <p:nvSpPr>
          <p:cNvPr id="14" name="Right Brace 13">
            <a:extLst>
              <a:ext uri="{FF2B5EF4-FFF2-40B4-BE49-F238E27FC236}">
                <a16:creationId xmlns:a16="http://schemas.microsoft.com/office/drawing/2014/main" id="{9F9FF83A-1231-4BAB-AD95-23DDF9235491}"/>
              </a:ext>
            </a:extLst>
          </p:cNvPr>
          <p:cNvSpPr/>
          <p:nvPr/>
        </p:nvSpPr>
        <p:spPr>
          <a:xfrm rot="16200000">
            <a:off x="8043914" y="-2399005"/>
            <a:ext cx="383264" cy="75408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BDD77DDC-4B34-4130-B696-4F23987BBE76}"/>
              </a:ext>
            </a:extLst>
          </p:cNvPr>
          <p:cNvSpPr/>
          <p:nvPr/>
        </p:nvSpPr>
        <p:spPr>
          <a:xfrm rot="16200000">
            <a:off x="3165364" y="737284"/>
            <a:ext cx="353100" cy="13676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7780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FD0315-4FDB-4AA6-BF4F-CDE78D1C580D}"/>
              </a:ext>
            </a:extLst>
          </p:cNvPr>
          <p:cNvSpPr>
            <a:spLocks noGrp="1"/>
          </p:cNvSpPr>
          <p:nvPr>
            <p:ph idx="1"/>
          </p:nvPr>
        </p:nvSpPr>
        <p:spPr>
          <a:xfrm>
            <a:off x="519417" y="1162895"/>
            <a:ext cx="4228752" cy="4351338"/>
          </a:xfrm>
        </p:spPr>
        <p:txBody>
          <a:bodyPr>
            <a:normAutofit fontScale="77500" lnSpcReduction="20000"/>
          </a:bodyPr>
          <a:lstStyle/>
          <a:p>
            <a:pPr marL="0" indent="0">
              <a:buNone/>
            </a:pPr>
            <a:r>
              <a:rPr lang="en-US" sz="2400" b="1" dirty="0"/>
              <a:t>Task 1: A, B nodes</a:t>
            </a:r>
          </a:p>
          <a:p>
            <a:pPr marL="0" indent="0">
              <a:buNone/>
            </a:pPr>
            <a:r>
              <a:rPr lang="en-US" sz="2400" b="1" dirty="0"/>
              <a:t>Inputs:</a:t>
            </a:r>
          </a:p>
          <a:p>
            <a:pPr marL="457200" indent="-457200">
              <a:buFont typeface="Arial" panose="020B0604020202020204" pitchFamily="34" charset="0"/>
              <a:buAutoNum type="arabicPeriod"/>
            </a:pPr>
            <a:r>
              <a:rPr lang="en-US" sz="1700" dirty="0" err="1"/>
              <a:t>GeoMaster</a:t>
            </a:r>
            <a:r>
              <a:rPr lang="en-US" sz="1700" dirty="0"/>
              <a:t>: no A,B</a:t>
            </a:r>
          </a:p>
          <a:p>
            <a:pPr marL="457200" indent="-457200">
              <a:buFont typeface="Arial" panose="020B0604020202020204" pitchFamily="34" charset="0"/>
              <a:buAutoNum type="arabicPeriod"/>
            </a:pPr>
            <a:r>
              <a:rPr lang="en-US" sz="1700" dirty="0" err="1"/>
              <a:t>Hwy_NodeIDs</a:t>
            </a:r>
            <a:r>
              <a:rPr lang="en-US" sz="1700" dirty="0"/>
              <a:t>: some Nodes have N</a:t>
            </a:r>
          </a:p>
          <a:p>
            <a:pPr marL="457200" indent="-457200">
              <a:buFont typeface="Arial" panose="020B0604020202020204" pitchFamily="34" charset="0"/>
              <a:buAutoNum type="arabicPeriod"/>
            </a:pPr>
            <a:r>
              <a:rPr lang="en-US" sz="1700" dirty="0"/>
              <a:t>Centroid Connectors: some have A, B</a:t>
            </a:r>
          </a:p>
          <a:p>
            <a:pPr marL="457200" indent="-457200">
              <a:buFont typeface="Arial" panose="020B0604020202020204" pitchFamily="34" charset="0"/>
              <a:buAutoNum type="arabicPeriod"/>
            </a:pPr>
            <a:r>
              <a:rPr lang="en-US" sz="1700" dirty="0"/>
              <a:t>Zone Centroids: one direction TAZ</a:t>
            </a:r>
          </a:p>
          <a:p>
            <a:pPr marL="0" indent="0">
              <a:buNone/>
            </a:pPr>
            <a:endParaRPr lang="en-US" sz="2400" dirty="0"/>
          </a:p>
          <a:p>
            <a:pPr marL="0" indent="0">
              <a:buNone/>
            </a:pPr>
            <a:r>
              <a:rPr lang="en-US" sz="2400" b="1" dirty="0"/>
              <a:t>Outputs:</a:t>
            </a:r>
          </a:p>
          <a:p>
            <a:pPr marL="0" indent="0">
              <a:buNone/>
            </a:pPr>
            <a:r>
              <a:rPr lang="en-US" sz="2400" dirty="0" err="1"/>
              <a:t>GeoMaster_CC</a:t>
            </a:r>
            <a:r>
              <a:rPr lang="en-US" sz="2400" dirty="0"/>
              <a:t>: </a:t>
            </a:r>
          </a:p>
          <a:p>
            <a:pPr marL="0" indent="0">
              <a:buNone/>
            </a:pPr>
            <a:r>
              <a:rPr lang="en-US" sz="1700" dirty="0"/>
              <a:t>one network with both master network links, centroid connectors both directions</a:t>
            </a:r>
          </a:p>
          <a:p>
            <a:pPr marL="0" indent="0">
              <a:buNone/>
            </a:pPr>
            <a:r>
              <a:rPr lang="en-US" sz="1700" dirty="0"/>
              <a:t>Appended A,B nodes:</a:t>
            </a:r>
          </a:p>
          <a:p>
            <a:pPr marL="457200" indent="-457200">
              <a:buAutoNum type="arabicPeriod"/>
            </a:pPr>
            <a:r>
              <a:rPr lang="en-US" sz="1700" dirty="0" err="1"/>
              <a:t>Hwy_NodeIDs</a:t>
            </a:r>
            <a:r>
              <a:rPr lang="en-US" sz="1700" dirty="0"/>
              <a:t> wherever available</a:t>
            </a:r>
          </a:p>
          <a:p>
            <a:pPr marL="457200" indent="-457200">
              <a:buAutoNum type="arabicPeriod"/>
            </a:pPr>
            <a:r>
              <a:rPr lang="en-US" sz="1700" dirty="0"/>
              <a:t>TAZ nodes for centroid connectors</a:t>
            </a:r>
          </a:p>
          <a:p>
            <a:pPr marL="457200" indent="-457200">
              <a:buAutoNum type="arabicPeriod"/>
            </a:pPr>
            <a:r>
              <a:rPr lang="en-US" sz="1700" dirty="0"/>
              <a:t>Rest of the nodes will get nodes (with starting numbering from the largest existing node number)</a:t>
            </a:r>
          </a:p>
        </p:txBody>
      </p:sp>
      <p:sp>
        <p:nvSpPr>
          <p:cNvPr id="5" name="Subtitle 2">
            <a:extLst>
              <a:ext uri="{FF2B5EF4-FFF2-40B4-BE49-F238E27FC236}">
                <a16:creationId xmlns:a16="http://schemas.microsoft.com/office/drawing/2014/main" id="{BC23DD1E-A7B7-40D1-8BD7-65E3B4103F48}"/>
              </a:ext>
            </a:extLst>
          </p:cNvPr>
          <p:cNvSpPr>
            <a:spLocks noGrp="1"/>
          </p:cNvSpPr>
          <p:nvPr>
            <p:ph type="title"/>
          </p:nvPr>
        </p:nvSpPr>
        <p:spPr>
          <a:xfrm>
            <a:off x="200637" y="147012"/>
            <a:ext cx="4748868" cy="607997"/>
          </a:xfrm>
        </p:spPr>
        <p:txBody>
          <a:bodyPr>
            <a:noAutofit/>
          </a:bodyPr>
          <a:lstStyle/>
          <a:p>
            <a:r>
              <a:rPr lang="en-US" sz="2800" dirty="0"/>
              <a:t>Part – 1: Network Conflation</a:t>
            </a:r>
          </a:p>
        </p:txBody>
      </p:sp>
      <p:pic>
        <p:nvPicPr>
          <p:cNvPr id="6" name="Picture 5">
            <a:extLst>
              <a:ext uri="{FF2B5EF4-FFF2-40B4-BE49-F238E27FC236}">
                <a16:creationId xmlns:a16="http://schemas.microsoft.com/office/drawing/2014/main" id="{72A2B054-65F3-4E66-B24E-E1F24A707A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23130" y="1304508"/>
            <a:ext cx="6749452" cy="4834713"/>
          </a:xfrm>
          <a:prstGeom prst="rect">
            <a:avLst/>
          </a:prstGeom>
          <a:ln>
            <a:solidFill>
              <a:schemeClr val="tx1"/>
            </a:solidFill>
          </a:ln>
        </p:spPr>
      </p:pic>
      <p:sp>
        <p:nvSpPr>
          <p:cNvPr id="7" name="Content Placeholder 2">
            <a:extLst>
              <a:ext uri="{FF2B5EF4-FFF2-40B4-BE49-F238E27FC236}">
                <a16:creationId xmlns:a16="http://schemas.microsoft.com/office/drawing/2014/main" id="{94EF608D-3561-41B6-956F-E4A9B12A41BA}"/>
              </a:ext>
            </a:extLst>
          </p:cNvPr>
          <p:cNvSpPr txBox="1">
            <a:spLocks/>
          </p:cNvSpPr>
          <p:nvPr/>
        </p:nvSpPr>
        <p:spPr>
          <a:xfrm>
            <a:off x="6988029" y="609199"/>
            <a:ext cx="2768367" cy="2916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Network (a section of I-95 EL)</a:t>
            </a:r>
          </a:p>
        </p:txBody>
      </p:sp>
      <p:sp>
        <p:nvSpPr>
          <p:cNvPr id="9" name="TextBox 8">
            <a:extLst>
              <a:ext uri="{FF2B5EF4-FFF2-40B4-BE49-F238E27FC236}">
                <a16:creationId xmlns:a16="http://schemas.microsoft.com/office/drawing/2014/main" id="{CF17C2A3-544A-41C8-9BEE-418C4C629485}"/>
              </a:ext>
            </a:extLst>
          </p:cNvPr>
          <p:cNvSpPr txBox="1"/>
          <p:nvPr/>
        </p:nvSpPr>
        <p:spPr>
          <a:xfrm>
            <a:off x="8372212" y="5052568"/>
            <a:ext cx="3091694"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Figure: </a:t>
            </a:r>
          </a:p>
          <a:p>
            <a:r>
              <a:rPr lang="en-US" sz="1200" dirty="0"/>
              <a:t>Small purple dots with Numbers are user specified </a:t>
            </a:r>
            <a:r>
              <a:rPr lang="en-US" sz="1200" dirty="0" err="1"/>
              <a:t>Hwy_NodeIDs</a:t>
            </a:r>
            <a:r>
              <a:rPr lang="en-US" sz="1200" dirty="0"/>
              <a:t> and big Blue dots are missing node numbers  </a:t>
            </a:r>
          </a:p>
        </p:txBody>
      </p:sp>
    </p:spTree>
    <p:extLst>
      <p:ext uri="{BB962C8B-B14F-4D97-AF65-F5344CB8AC3E}">
        <p14:creationId xmlns:p14="http://schemas.microsoft.com/office/powerpoint/2010/main" val="2318611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FD0315-4FDB-4AA6-BF4F-CDE78D1C580D}"/>
              </a:ext>
            </a:extLst>
          </p:cNvPr>
          <p:cNvSpPr>
            <a:spLocks noGrp="1"/>
          </p:cNvSpPr>
          <p:nvPr>
            <p:ph idx="1"/>
          </p:nvPr>
        </p:nvSpPr>
        <p:spPr>
          <a:xfrm>
            <a:off x="401451" y="900818"/>
            <a:ext cx="4228752" cy="408815"/>
          </a:xfrm>
        </p:spPr>
        <p:txBody>
          <a:bodyPr>
            <a:normAutofit lnSpcReduction="10000"/>
          </a:bodyPr>
          <a:lstStyle/>
          <a:p>
            <a:pPr marL="0" indent="0">
              <a:buNone/>
            </a:pPr>
            <a:r>
              <a:rPr lang="en-US" sz="2400" b="1" dirty="0"/>
              <a:t>User Input: Nodes</a:t>
            </a:r>
          </a:p>
        </p:txBody>
      </p:sp>
      <p:sp>
        <p:nvSpPr>
          <p:cNvPr id="5" name="Subtitle 2">
            <a:extLst>
              <a:ext uri="{FF2B5EF4-FFF2-40B4-BE49-F238E27FC236}">
                <a16:creationId xmlns:a16="http://schemas.microsoft.com/office/drawing/2014/main" id="{BC23DD1E-A7B7-40D1-8BD7-65E3B4103F48}"/>
              </a:ext>
            </a:extLst>
          </p:cNvPr>
          <p:cNvSpPr>
            <a:spLocks noGrp="1"/>
          </p:cNvSpPr>
          <p:nvPr>
            <p:ph type="title"/>
          </p:nvPr>
        </p:nvSpPr>
        <p:spPr>
          <a:xfrm>
            <a:off x="200637" y="147012"/>
            <a:ext cx="4748868" cy="607997"/>
          </a:xfrm>
        </p:spPr>
        <p:txBody>
          <a:bodyPr>
            <a:noAutofit/>
          </a:bodyPr>
          <a:lstStyle/>
          <a:p>
            <a:r>
              <a:rPr lang="en-US" sz="2800" dirty="0"/>
              <a:t>Part – 1: Network Conflation</a:t>
            </a:r>
          </a:p>
        </p:txBody>
      </p:sp>
      <p:pic>
        <p:nvPicPr>
          <p:cNvPr id="6" name="Picture 5">
            <a:extLst>
              <a:ext uri="{FF2B5EF4-FFF2-40B4-BE49-F238E27FC236}">
                <a16:creationId xmlns:a16="http://schemas.microsoft.com/office/drawing/2014/main" id="{72A2B054-65F3-4E66-B24E-E1F24A707A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451" y="1309633"/>
            <a:ext cx="5336619" cy="3991336"/>
          </a:xfrm>
          <a:prstGeom prst="rect">
            <a:avLst/>
          </a:prstGeom>
          <a:ln>
            <a:solidFill>
              <a:schemeClr val="tx1"/>
            </a:solidFill>
          </a:ln>
        </p:spPr>
      </p:pic>
      <p:pic>
        <p:nvPicPr>
          <p:cNvPr id="2" name="Picture 1">
            <a:extLst>
              <a:ext uri="{FF2B5EF4-FFF2-40B4-BE49-F238E27FC236}">
                <a16:creationId xmlns:a16="http://schemas.microsoft.com/office/drawing/2014/main" id="{06AB8DA8-CD53-49CE-9E65-54541294CBFF}"/>
              </a:ext>
            </a:extLst>
          </p:cNvPr>
          <p:cNvPicPr>
            <a:picLocks noChangeAspect="1"/>
          </p:cNvPicPr>
          <p:nvPr/>
        </p:nvPicPr>
        <p:blipFill>
          <a:blip r:embed="rId3"/>
          <a:stretch>
            <a:fillRect/>
          </a:stretch>
        </p:blipFill>
        <p:spPr>
          <a:xfrm>
            <a:off x="401451" y="5419905"/>
            <a:ext cx="2058266" cy="1284056"/>
          </a:xfrm>
          <a:prstGeom prst="rect">
            <a:avLst/>
          </a:prstGeom>
        </p:spPr>
      </p:pic>
      <p:pic>
        <p:nvPicPr>
          <p:cNvPr id="4" name="Picture 3">
            <a:extLst>
              <a:ext uri="{FF2B5EF4-FFF2-40B4-BE49-F238E27FC236}">
                <a16:creationId xmlns:a16="http://schemas.microsoft.com/office/drawing/2014/main" id="{A8A5B0E0-A989-40EA-B925-4364AFE33497}"/>
              </a:ext>
            </a:extLst>
          </p:cNvPr>
          <p:cNvPicPr>
            <a:picLocks noChangeAspect="1"/>
          </p:cNvPicPr>
          <p:nvPr/>
        </p:nvPicPr>
        <p:blipFill>
          <a:blip r:embed="rId4"/>
          <a:stretch>
            <a:fillRect/>
          </a:stretch>
        </p:blipFill>
        <p:spPr>
          <a:xfrm>
            <a:off x="6153419" y="1328513"/>
            <a:ext cx="5637130" cy="3986641"/>
          </a:xfrm>
          <a:prstGeom prst="rect">
            <a:avLst/>
          </a:prstGeom>
          <a:ln>
            <a:solidFill>
              <a:schemeClr val="tx1"/>
            </a:solidFill>
          </a:ln>
        </p:spPr>
      </p:pic>
      <p:pic>
        <p:nvPicPr>
          <p:cNvPr id="8" name="Picture 7">
            <a:extLst>
              <a:ext uri="{FF2B5EF4-FFF2-40B4-BE49-F238E27FC236}">
                <a16:creationId xmlns:a16="http://schemas.microsoft.com/office/drawing/2014/main" id="{57D553ED-2B5D-45EC-9933-5F4C2811A79A}"/>
              </a:ext>
            </a:extLst>
          </p:cNvPr>
          <p:cNvPicPr>
            <a:picLocks noChangeAspect="1"/>
          </p:cNvPicPr>
          <p:nvPr/>
        </p:nvPicPr>
        <p:blipFill>
          <a:blip r:embed="rId5"/>
          <a:stretch>
            <a:fillRect/>
          </a:stretch>
        </p:blipFill>
        <p:spPr>
          <a:xfrm>
            <a:off x="9761978" y="5342885"/>
            <a:ext cx="2028571" cy="1438095"/>
          </a:xfrm>
          <a:prstGeom prst="rect">
            <a:avLst/>
          </a:prstGeom>
        </p:spPr>
      </p:pic>
      <p:sp>
        <p:nvSpPr>
          <p:cNvPr id="10" name="Content Placeholder 2">
            <a:extLst>
              <a:ext uri="{FF2B5EF4-FFF2-40B4-BE49-F238E27FC236}">
                <a16:creationId xmlns:a16="http://schemas.microsoft.com/office/drawing/2014/main" id="{F0E76A87-1704-4C51-8407-F96D356854B3}"/>
              </a:ext>
            </a:extLst>
          </p:cNvPr>
          <p:cNvSpPr txBox="1">
            <a:spLocks/>
          </p:cNvSpPr>
          <p:nvPr/>
        </p:nvSpPr>
        <p:spPr>
          <a:xfrm>
            <a:off x="6126759" y="931283"/>
            <a:ext cx="4971876" cy="40881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Program Generated: Node from </a:t>
            </a:r>
            <a:r>
              <a:rPr lang="en-US" sz="2400" b="1" dirty="0" err="1"/>
              <a:t>EndPoints</a:t>
            </a:r>
            <a:endParaRPr lang="en-US" sz="2400" b="1" dirty="0"/>
          </a:p>
        </p:txBody>
      </p:sp>
      <p:sp>
        <p:nvSpPr>
          <p:cNvPr id="11" name="Content Placeholder 2">
            <a:extLst>
              <a:ext uri="{FF2B5EF4-FFF2-40B4-BE49-F238E27FC236}">
                <a16:creationId xmlns:a16="http://schemas.microsoft.com/office/drawing/2014/main" id="{C46B7016-6A0E-4E7C-A66A-3C78C1CE080E}"/>
              </a:ext>
            </a:extLst>
          </p:cNvPr>
          <p:cNvSpPr txBox="1">
            <a:spLocks/>
          </p:cNvSpPr>
          <p:nvPr/>
        </p:nvSpPr>
        <p:spPr>
          <a:xfrm>
            <a:off x="3555534" y="5529487"/>
            <a:ext cx="4365071" cy="1251493"/>
          </a:xfrm>
          <a:prstGeom prst="rect">
            <a:avLst/>
          </a:prstGeom>
          <a:solidFill>
            <a:schemeClr val="accent4">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Program Generated </a:t>
            </a:r>
            <a:r>
              <a:rPr lang="en-US" sz="1200" dirty="0"/>
              <a:t>: Endpoints of each line-segment is exported out with X,Y coordinates.  Node numbers are read from User Input </a:t>
            </a:r>
            <a:r>
              <a:rPr lang="en-US" sz="1200" dirty="0" err="1"/>
              <a:t>Hwy_NodeIDs</a:t>
            </a:r>
            <a:r>
              <a:rPr lang="en-US" sz="1200" dirty="0"/>
              <a:t> file and </a:t>
            </a:r>
            <a:r>
              <a:rPr lang="en-US" sz="1200" dirty="0" err="1"/>
              <a:t>Zone_Centroids</a:t>
            </a:r>
            <a:r>
              <a:rPr lang="en-US" sz="1200" dirty="0"/>
              <a:t> file. For all other missing nodes IDs, program generates node ids (these are auto generated and so could change from one specification to another). To avoid, program writes back to original inputs so that next iterations uses the same</a:t>
            </a:r>
          </a:p>
          <a:p>
            <a:pPr marL="0" indent="0">
              <a:buFont typeface="Arial" panose="020B0604020202020204" pitchFamily="34" charset="0"/>
              <a:buNone/>
            </a:pPr>
            <a:r>
              <a:rPr lang="en-US" sz="1200" dirty="0"/>
              <a:t> </a:t>
            </a:r>
          </a:p>
        </p:txBody>
      </p:sp>
    </p:spTree>
    <p:extLst>
      <p:ext uri="{BB962C8B-B14F-4D97-AF65-F5344CB8AC3E}">
        <p14:creationId xmlns:p14="http://schemas.microsoft.com/office/powerpoint/2010/main" val="922731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FD0315-4FDB-4AA6-BF4F-CDE78D1C580D}"/>
              </a:ext>
            </a:extLst>
          </p:cNvPr>
          <p:cNvSpPr>
            <a:spLocks noGrp="1"/>
          </p:cNvSpPr>
          <p:nvPr>
            <p:ph idx="1"/>
          </p:nvPr>
        </p:nvSpPr>
        <p:spPr>
          <a:xfrm>
            <a:off x="401451" y="900818"/>
            <a:ext cx="4228752" cy="408815"/>
          </a:xfrm>
        </p:spPr>
        <p:txBody>
          <a:bodyPr>
            <a:normAutofit lnSpcReduction="10000"/>
          </a:bodyPr>
          <a:lstStyle/>
          <a:p>
            <a:pPr marL="0" indent="0">
              <a:buNone/>
            </a:pPr>
            <a:r>
              <a:rPr lang="en-US" sz="2400" b="1" dirty="0"/>
              <a:t>User Input: Node IDs </a:t>
            </a:r>
          </a:p>
        </p:txBody>
      </p:sp>
      <p:sp>
        <p:nvSpPr>
          <p:cNvPr id="5" name="Subtitle 2">
            <a:extLst>
              <a:ext uri="{FF2B5EF4-FFF2-40B4-BE49-F238E27FC236}">
                <a16:creationId xmlns:a16="http://schemas.microsoft.com/office/drawing/2014/main" id="{BC23DD1E-A7B7-40D1-8BD7-65E3B4103F48}"/>
              </a:ext>
            </a:extLst>
          </p:cNvPr>
          <p:cNvSpPr>
            <a:spLocks noGrp="1"/>
          </p:cNvSpPr>
          <p:nvPr>
            <p:ph type="title"/>
          </p:nvPr>
        </p:nvSpPr>
        <p:spPr>
          <a:xfrm>
            <a:off x="200637" y="147012"/>
            <a:ext cx="4748868" cy="607997"/>
          </a:xfrm>
        </p:spPr>
        <p:txBody>
          <a:bodyPr>
            <a:noAutofit/>
          </a:bodyPr>
          <a:lstStyle/>
          <a:p>
            <a:r>
              <a:rPr lang="en-US" sz="2800" dirty="0"/>
              <a:t>Part – 1: Network Conflation</a:t>
            </a:r>
          </a:p>
        </p:txBody>
      </p:sp>
      <p:pic>
        <p:nvPicPr>
          <p:cNvPr id="6" name="Picture 5">
            <a:extLst>
              <a:ext uri="{FF2B5EF4-FFF2-40B4-BE49-F238E27FC236}">
                <a16:creationId xmlns:a16="http://schemas.microsoft.com/office/drawing/2014/main" id="{72A2B054-65F3-4E66-B24E-E1F24A707A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4469" y="1340098"/>
            <a:ext cx="5568039" cy="3975056"/>
          </a:xfrm>
          <a:prstGeom prst="rect">
            <a:avLst/>
          </a:prstGeom>
          <a:ln>
            <a:solidFill>
              <a:schemeClr val="tx1"/>
            </a:solidFill>
          </a:ln>
        </p:spPr>
      </p:pic>
      <p:pic>
        <p:nvPicPr>
          <p:cNvPr id="2" name="Picture 1">
            <a:extLst>
              <a:ext uri="{FF2B5EF4-FFF2-40B4-BE49-F238E27FC236}">
                <a16:creationId xmlns:a16="http://schemas.microsoft.com/office/drawing/2014/main" id="{06AB8DA8-CD53-49CE-9E65-54541294CBFF}"/>
              </a:ext>
            </a:extLst>
          </p:cNvPr>
          <p:cNvPicPr>
            <a:picLocks noChangeAspect="1"/>
          </p:cNvPicPr>
          <p:nvPr/>
        </p:nvPicPr>
        <p:blipFill>
          <a:blip r:embed="rId3"/>
          <a:stretch>
            <a:fillRect/>
          </a:stretch>
        </p:blipFill>
        <p:spPr>
          <a:xfrm>
            <a:off x="401451" y="5419905"/>
            <a:ext cx="2058266" cy="1284056"/>
          </a:xfrm>
          <a:prstGeom prst="rect">
            <a:avLst/>
          </a:prstGeom>
        </p:spPr>
      </p:pic>
      <p:pic>
        <p:nvPicPr>
          <p:cNvPr id="4" name="Picture 3">
            <a:extLst>
              <a:ext uri="{FF2B5EF4-FFF2-40B4-BE49-F238E27FC236}">
                <a16:creationId xmlns:a16="http://schemas.microsoft.com/office/drawing/2014/main" id="{A8A5B0E0-A989-40EA-B925-4364AFE334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53419" y="1353740"/>
            <a:ext cx="5637130" cy="3936187"/>
          </a:xfrm>
          <a:prstGeom prst="rect">
            <a:avLst/>
          </a:prstGeom>
          <a:ln>
            <a:solidFill>
              <a:schemeClr val="tx1"/>
            </a:solidFill>
          </a:ln>
        </p:spPr>
      </p:pic>
      <p:pic>
        <p:nvPicPr>
          <p:cNvPr id="8" name="Picture 7">
            <a:extLst>
              <a:ext uri="{FF2B5EF4-FFF2-40B4-BE49-F238E27FC236}">
                <a16:creationId xmlns:a16="http://schemas.microsoft.com/office/drawing/2014/main" id="{57D553ED-2B5D-45EC-9933-5F4C2811A79A}"/>
              </a:ext>
            </a:extLst>
          </p:cNvPr>
          <p:cNvPicPr>
            <a:picLocks noChangeAspect="1"/>
          </p:cNvPicPr>
          <p:nvPr/>
        </p:nvPicPr>
        <p:blipFill>
          <a:blip r:embed="rId5"/>
          <a:stretch>
            <a:fillRect/>
          </a:stretch>
        </p:blipFill>
        <p:spPr>
          <a:xfrm>
            <a:off x="9761978" y="5342885"/>
            <a:ext cx="2028571" cy="1438095"/>
          </a:xfrm>
          <a:prstGeom prst="rect">
            <a:avLst/>
          </a:prstGeom>
        </p:spPr>
      </p:pic>
      <p:sp>
        <p:nvSpPr>
          <p:cNvPr id="10" name="Content Placeholder 2">
            <a:extLst>
              <a:ext uri="{FF2B5EF4-FFF2-40B4-BE49-F238E27FC236}">
                <a16:creationId xmlns:a16="http://schemas.microsoft.com/office/drawing/2014/main" id="{F0E76A87-1704-4C51-8407-F96D356854B3}"/>
              </a:ext>
            </a:extLst>
          </p:cNvPr>
          <p:cNvSpPr txBox="1">
            <a:spLocks/>
          </p:cNvSpPr>
          <p:nvPr/>
        </p:nvSpPr>
        <p:spPr>
          <a:xfrm>
            <a:off x="6126759" y="931283"/>
            <a:ext cx="4490906" cy="4088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Program Generated: Node IDs </a:t>
            </a:r>
          </a:p>
        </p:txBody>
      </p:sp>
      <p:sp>
        <p:nvSpPr>
          <p:cNvPr id="11" name="Content Placeholder 2">
            <a:extLst>
              <a:ext uri="{FF2B5EF4-FFF2-40B4-BE49-F238E27FC236}">
                <a16:creationId xmlns:a16="http://schemas.microsoft.com/office/drawing/2014/main" id="{C46B7016-6A0E-4E7C-A66A-3C78C1CE080E}"/>
              </a:ext>
            </a:extLst>
          </p:cNvPr>
          <p:cNvSpPr txBox="1">
            <a:spLocks/>
          </p:cNvSpPr>
          <p:nvPr/>
        </p:nvSpPr>
        <p:spPr>
          <a:xfrm>
            <a:off x="3839362" y="5698199"/>
            <a:ext cx="4365071" cy="816727"/>
          </a:xfrm>
          <a:prstGeom prst="rect">
            <a:avLst/>
          </a:prstGeom>
          <a:solidFill>
            <a:schemeClr val="accent4">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Program Generated : Node IDs</a:t>
            </a:r>
          </a:p>
          <a:p>
            <a:pPr marL="0" indent="0">
              <a:buFont typeface="Arial" panose="020B0604020202020204" pitchFamily="34" charset="0"/>
              <a:buNone/>
            </a:pPr>
            <a:r>
              <a:rPr lang="en-US" sz="1200" dirty="0"/>
              <a:t>Writes back to the Input file, so that user can maintain the same nodes, every time it runs.</a:t>
            </a:r>
          </a:p>
          <a:p>
            <a:pPr marL="0" indent="0">
              <a:buFont typeface="Arial" panose="020B0604020202020204" pitchFamily="34" charset="0"/>
              <a:buNone/>
            </a:pPr>
            <a:r>
              <a:rPr lang="en-US" sz="1200" dirty="0"/>
              <a:t> </a:t>
            </a:r>
          </a:p>
        </p:txBody>
      </p:sp>
    </p:spTree>
    <p:extLst>
      <p:ext uri="{BB962C8B-B14F-4D97-AF65-F5344CB8AC3E}">
        <p14:creationId xmlns:p14="http://schemas.microsoft.com/office/powerpoint/2010/main" val="3054127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FD0315-4FDB-4AA6-BF4F-CDE78D1C580D}"/>
              </a:ext>
            </a:extLst>
          </p:cNvPr>
          <p:cNvSpPr>
            <a:spLocks noGrp="1"/>
          </p:cNvSpPr>
          <p:nvPr>
            <p:ph idx="1"/>
          </p:nvPr>
        </p:nvSpPr>
        <p:spPr>
          <a:xfrm>
            <a:off x="6170488" y="918446"/>
            <a:ext cx="4228752" cy="408815"/>
          </a:xfrm>
        </p:spPr>
        <p:txBody>
          <a:bodyPr>
            <a:normAutofit fontScale="92500"/>
          </a:bodyPr>
          <a:lstStyle/>
          <a:p>
            <a:pPr marL="0" indent="0">
              <a:buNone/>
            </a:pPr>
            <a:r>
              <a:rPr lang="en-US" sz="1800" b="1" dirty="0"/>
              <a:t>Program Internals: All vertices (Shape points)</a:t>
            </a:r>
          </a:p>
        </p:txBody>
      </p:sp>
      <p:sp>
        <p:nvSpPr>
          <p:cNvPr id="5" name="Subtitle 2">
            <a:extLst>
              <a:ext uri="{FF2B5EF4-FFF2-40B4-BE49-F238E27FC236}">
                <a16:creationId xmlns:a16="http://schemas.microsoft.com/office/drawing/2014/main" id="{BC23DD1E-A7B7-40D1-8BD7-65E3B4103F48}"/>
              </a:ext>
            </a:extLst>
          </p:cNvPr>
          <p:cNvSpPr>
            <a:spLocks noGrp="1"/>
          </p:cNvSpPr>
          <p:nvPr>
            <p:ph type="title"/>
          </p:nvPr>
        </p:nvSpPr>
        <p:spPr>
          <a:xfrm>
            <a:off x="200637" y="147012"/>
            <a:ext cx="4748868" cy="607997"/>
          </a:xfrm>
        </p:spPr>
        <p:txBody>
          <a:bodyPr>
            <a:noAutofit/>
          </a:bodyPr>
          <a:lstStyle/>
          <a:p>
            <a:r>
              <a:rPr lang="en-US" sz="2800" dirty="0"/>
              <a:t>Part – 1: Network Conflation</a:t>
            </a:r>
          </a:p>
        </p:txBody>
      </p:sp>
      <p:pic>
        <p:nvPicPr>
          <p:cNvPr id="6" name="Picture 5">
            <a:extLst>
              <a:ext uri="{FF2B5EF4-FFF2-40B4-BE49-F238E27FC236}">
                <a16:creationId xmlns:a16="http://schemas.microsoft.com/office/drawing/2014/main" id="{72A2B054-65F3-4E66-B24E-E1F24A707A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4469" y="1367049"/>
            <a:ext cx="5568039" cy="3921153"/>
          </a:xfrm>
          <a:prstGeom prst="rect">
            <a:avLst/>
          </a:prstGeom>
          <a:ln>
            <a:solidFill>
              <a:schemeClr val="tx1"/>
            </a:solidFill>
          </a:ln>
        </p:spPr>
      </p:pic>
      <p:pic>
        <p:nvPicPr>
          <p:cNvPr id="8" name="Picture 7">
            <a:extLst>
              <a:ext uri="{FF2B5EF4-FFF2-40B4-BE49-F238E27FC236}">
                <a16:creationId xmlns:a16="http://schemas.microsoft.com/office/drawing/2014/main" id="{57D553ED-2B5D-45EC-9933-5F4C2811A79A}"/>
              </a:ext>
            </a:extLst>
          </p:cNvPr>
          <p:cNvPicPr>
            <a:picLocks noChangeAspect="1"/>
          </p:cNvPicPr>
          <p:nvPr/>
        </p:nvPicPr>
        <p:blipFill>
          <a:blip r:embed="rId3"/>
          <a:stretch>
            <a:fillRect/>
          </a:stretch>
        </p:blipFill>
        <p:spPr>
          <a:xfrm>
            <a:off x="412625" y="5360234"/>
            <a:ext cx="2028571" cy="1438095"/>
          </a:xfrm>
          <a:prstGeom prst="rect">
            <a:avLst/>
          </a:prstGeom>
        </p:spPr>
      </p:pic>
      <p:sp>
        <p:nvSpPr>
          <p:cNvPr id="10" name="Content Placeholder 2">
            <a:extLst>
              <a:ext uri="{FF2B5EF4-FFF2-40B4-BE49-F238E27FC236}">
                <a16:creationId xmlns:a16="http://schemas.microsoft.com/office/drawing/2014/main" id="{F0E76A87-1704-4C51-8407-F96D356854B3}"/>
              </a:ext>
            </a:extLst>
          </p:cNvPr>
          <p:cNvSpPr txBox="1">
            <a:spLocks/>
          </p:cNvSpPr>
          <p:nvPr/>
        </p:nvSpPr>
        <p:spPr>
          <a:xfrm>
            <a:off x="254469" y="944925"/>
            <a:ext cx="4490906" cy="408815"/>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Program Internals: Not Just Endpoints</a:t>
            </a:r>
          </a:p>
        </p:txBody>
      </p:sp>
      <p:pic>
        <p:nvPicPr>
          <p:cNvPr id="7" name="Picture 6">
            <a:extLst>
              <a:ext uri="{FF2B5EF4-FFF2-40B4-BE49-F238E27FC236}">
                <a16:creationId xmlns:a16="http://schemas.microsoft.com/office/drawing/2014/main" id="{15C76656-D410-45E3-8178-709601BF26E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62195" y="1234982"/>
            <a:ext cx="3857497" cy="5318868"/>
          </a:xfrm>
          <a:prstGeom prst="rect">
            <a:avLst/>
          </a:prstGeom>
          <a:ln w="28575">
            <a:solidFill>
              <a:srgbClr val="FF0000"/>
            </a:solidFill>
          </a:ln>
        </p:spPr>
      </p:pic>
      <p:sp>
        <p:nvSpPr>
          <p:cNvPr id="9" name="Rectangle 8">
            <a:extLst>
              <a:ext uri="{FF2B5EF4-FFF2-40B4-BE49-F238E27FC236}">
                <a16:creationId xmlns:a16="http://schemas.microsoft.com/office/drawing/2014/main" id="{3450F2EF-6B9F-4BC6-B42B-974081B3D8FE}"/>
              </a:ext>
            </a:extLst>
          </p:cNvPr>
          <p:cNvSpPr/>
          <p:nvPr/>
        </p:nvSpPr>
        <p:spPr>
          <a:xfrm>
            <a:off x="1812022" y="2021747"/>
            <a:ext cx="1434517" cy="17365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A8EDCAA-7727-41DC-8916-EC79D3441EDB}"/>
              </a:ext>
            </a:extLst>
          </p:cNvPr>
          <p:cNvPicPr>
            <a:picLocks noChangeAspect="1"/>
          </p:cNvPicPr>
          <p:nvPr/>
        </p:nvPicPr>
        <p:blipFill>
          <a:blip r:embed="rId5"/>
          <a:stretch>
            <a:fillRect/>
          </a:stretch>
        </p:blipFill>
        <p:spPr>
          <a:xfrm>
            <a:off x="9346644" y="1643797"/>
            <a:ext cx="2066667" cy="1609524"/>
          </a:xfrm>
          <a:prstGeom prst="rect">
            <a:avLst/>
          </a:prstGeom>
          <a:ln>
            <a:solidFill>
              <a:srgbClr val="FF0000"/>
            </a:solidFill>
          </a:ln>
        </p:spPr>
      </p:pic>
      <p:sp>
        <p:nvSpPr>
          <p:cNvPr id="13" name="Content Placeholder 2">
            <a:extLst>
              <a:ext uri="{FF2B5EF4-FFF2-40B4-BE49-F238E27FC236}">
                <a16:creationId xmlns:a16="http://schemas.microsoft.com/office/drawing/2014/main" id="{749D82A6-27FE-4C40-9B2B-AF1C12727A86}"/>
              </a:ext>
            </a:extLst>
          </p:cNvPr>
          <p:cNvSpPr txBox="1">
            <a:spLocks/>
          </p:cNvSpPr>
          <p:nvPr/>
        </p:nvSpPr>
        <p:spPr>
          <a:xfrm>
            <a:off x="3147270" y="5623018"/>
            <a:ext cx="4365071" cy="816727"/>
          </a:xfrm>
          <a:prstGeom prst="rect">
            <a:avLst/>
          </a:prstGeom>
          <a:solidFill>
            <a:schemeClr val="accent4">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Program Generated : The program computes the endpoints from </a:t>
            </a:r>
            <a:r>
              <a:rPr lang="en-US" sz="1200" dirty="0" err="1"/>
              <a:t>shapepoints</a:t>
            </a:r>
            <a:r>
              <a:rPr lang="en-US" sz="1200" dirty="0"/>
              <a:t> (</a:t>
            </a:r>
            <a:r>
              <a:rPr lang="en-US" sz="1200" dirty="0" err="1"/>
              <a:t>shp</a:t>
            </a:r>
            <a:r>
              <a:rPr lang="en-US" sz="1200" dirty="0"/>
              <a:t> &amp; </a:t>
            </a:r>
            <a:r>
              <a:rPr lang="en-US" sz="1200" dirty="0" err="1"/>
              <a:t>shx</a:t>
            </a:r>
            <a:r>
              <a:rPr lang="en-US" sz="1200" dirty="0"/>
              <a:t> index)</a:t>
            </a:r>
          </a:p>
        </p:txBody>
      </p:sp>
      <p:pic>
        <p:nvPicPr>
          <p:cNvPr id="14" name="Picture 13">
            <a:extLst>
              <a:ext uri="{FF2B5EF4-FFF2-40B4-BE49-F238E27FC236}">
                <a16:creationId xmlns:a16="http://schemas.microsoft.com/office/drawing/2014/main" id="{807B5A8B-FEDC-4D31-80CB-E33773EC8422}"/>
              </a:ext>
            </a:extLst>
          </p:cNvPr>
          <p:cNvPicPr>
            <a:picLocks noChangeAspect="1"/>
          </p:cNvPicPr>
          <p:nvPr/>
        </p:nvPicPr>
        <p:blipFill>
          <a:blip r:embed="rId6"/>
          <a:stretch>
            <a:fillRect/>
          </a:stretch>
        </p:blipFill>
        <p:spPr>
          <a:xfrm>
            <a:off x="207829" y="1328569"/>
            <a:ext cx="5628619" cy="4308325"/>
          </a:xfrm>
          <a:prstGeom prst="rect">
            <a:avLst/>
          </a:prstGeom>
        </p:spPr>
      </p:pic>
      <p:sp>
        <p:nvSpPr>
          <p:cNvPr id="15" name="Rectangle 14">
            <a:extLst>
              <a:ext uri="{FF2B5EF4-FFF2-40B4-BE49-F238E27FC236}">
                <a16:creationId xmlns:a16="http://schemas.microsoft.com/office/drawing/2014/main" id="{80FAA7BB-D5C8-4597-BEA0-9C9C844541F3}"/>
              </a:ext>
            </a:extLst>
          </p:cNvPr>
          <p:cNvSpPr/>
          <p:nvPr/>
        </p:nvSpPr>
        <p:spPr>
          <a:xfrm>
            <a:off x="478171" y="3095538"/>
            <a:ext cx="4790115" cy="9975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6BF768D-611F-4EDA-A0C5-5BD3626F038F}"/>
              </a:ext>
            </a:extLst>
          </p:cNvPr>
          <p:cNvSpPr/>
          <p:nvPr/>
        </p:nvSpPr>
        <p:spPr>
          <a:xfrm>
            <a:off x="3716322" y="3095538"/>
            <a:ext cx="285227" cy="99754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E4FF36D-663A-4C64-A812-A48A1732849A}"/>
              </a:ext>
            </a:extLst>
          </p:cNvPr>
          <p:cNvSpPr/>
          <p:nvPr/>
        </p:nvSpPr>
        <p:spPr>
          <a:xfrm>
            <a:off x="3716322" y="3825380"/>
            <a:ext cx="1409351" cy="26770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2E40A23-7199-4E8B-83DD-DB12890BB299}"/>
              </a:ext>
            </a:extLst>
          </p:cNvPr>
          <p:cNvSpPr/>
          <p:nvPr/>
        </p:nvSpPr>
        <p:spPr>
          <a:xfrm>
            <a:off x="3705611" y="3594311"/>
            <a:ext cx="1409351" cy="26770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918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120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100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140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3" grpId="0" animBg="1"/>
      <p:bldP spid="15" grpId="0" animBg="1"/>
      <p:bldP spid="16" grpId="0" animBg="1"/>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6CB9-8A7B-42BE-83DF-54A7AA800583}"/>
              </a:ext>
            </a:extLst>
          </p:cNvPr>
          <p:cNvSpPr>
            <a:spLocks noGrp="1"/>
          </p:cNvSpPr>
          <p:nvPr>
            <p:ph type="title"/>
          </p:nvPr>
        </p:nvSpPr>
        <p:spPr>
          <a:xfrm>
            <a:off x="0" y="0"/>
            <a:ext cx="10515600" cy="910222"/>
          </a:xfrm>
        </p:spPr>
        <p:txBody>
          <a:bodyPr/>
          <a:lstStyle/>
          <a:p>
            <a:r>
              <a:rPr lang="en-US" dirty="0"/>
              <a:t>A Look Inside R + SF library + WKT</a:t>
            </a:r>
          </a:p>
        </p:txBody>
      </p:sp>
      <p:pic>
        <p:nvPicPr>
          <p:cNvPr id="3" name="Picture 2">
            <a:extLst>
              <a:ext uri="{FF2B5EF4-FFF2-40B4-BE49-F238E27FC236}">
                <a16:creationId xmlns:a16="http://schemas.microsoft.com/office/drawing/2014/main" id="{0A98AFA7-ECEE-45F0-AB4F-ACBE15879D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6067" y="1043783"/>
            <a:ext cx="5769933" cy="1586200"/>
          </a:xfrm>
          <a:prstGeom prst="rect">
            <a:avLst/>
          </a:prstGeom>
        </p:spPr>
      </p:pic>
      <p:pic>
        <p:nvPicPr>
          <p:cNvPr id="6" name="Picture 5">
            <a:extLst>
              <a:ext uri="{FF2B5EF4-FFF2-40B4-BE49-F238E27FC236}">
                <a16:creationId xmlns:a16="http://schemas.microsoft.com/office/drawing/2014/main" id="{9A6E8646-4F92-4F50-8EA9-2C70D0E3558D}"/>
              </a:ext>
            </a:extLst>
          </p:cNvPr>
          <p:cNvPicPr>
            <a:picLocks noChangeAspect="1"/>
          </p:cNvPicPr>
          <p:nvPr/>
        </p:nvPicPr>
        <p:blipFill>
          <a:blip r:embed="rId3"/>
          <a:stretch>
            <a:fillRect/>
          </a:stretch>
        </p:blipFill>
        <p:spPr>
          <a:xfrm>
            <a:off x="4900112" y="3203237"/>
            <a:ext cx="7161905" cy="3161905"/>
          </a:xfrm>
          <a:prstGeom prst="rect">
            <a:avLst/>
          </a:prstGeom>
        </p:spPr>
      </p:pic>
      <p:sp>
        <p:nvSpPr>
          <p:cNvPr id="7" name="TextBox 6">
            <a:extLst>
              <a:ext uri="{FF2B5EF4-FFF2-40B4-BE49-F238E27FC236}">
                <a16:creationId xmlns:a16="http://schemas.microsoft.com/office/drawing/2014/main" id="{5B076542-904A-499C-9609-2A8F34BF433E}"/>
              </a:ext>
            </a:extLst>
          </p:cNvPr>
          <p:cNvSpPr txBox="1"/>
          <p:nvPr/>
        </p:nvSpPr>
        <p:spPr>
          <a:xfrm>
            <a:off x="6266046" y="1043783"/>
            <a:ext cx="3253339" cy="923330"/>
          </a:xfrm>
          <a:prstGeom prst="rect">
            <a:avLst/>
          </a:prstGeom>
          <a:noFill/>
        </p:spPr>
        <p:txBody>
          <a:bodyPr wrap="square" rtlCol="0">
            <a:spAutoFit/>
          </a:bodyPr>
          <a:lstStyle/>
          <a:p>
            <a:r>
              <a:rPr lang="en-US" dirty="0"/>
              <a:t>Script (call to functions): </a:t>
            </a:r>
          </a:p>
          <a:p>
            <a:r>
              <a:rPr lang="en-US" dirty="0"/>
              <a:t>Two User Functions: </a:t>
            </a:r>
          </a:p>
          <a:p>
            <a:r>
              <a:rPr lang="en-US" dirty="0" err="1"/>
              <a:t>update_XY</a:t>
            </a:r>
            <a:r>
              <a:rPr lang="en-US" dirty="0"/>
              <a:t> (),  </a:t>
            </a:r>
            <a:r>
              <a:rPr lang="en-US" dirty="0" err="1"/>
              <a:t>append_AB</a:t>
            </a:r>
            <a:r>
              <a:rPr lang="en-US" dirty="0"/>
              <a:t>()</a:t>
            </a:r>
          </a:p>
        </p:txBody>
      </p:sp>
      <p:sp>
        <p:nvSpPr>
          <p:cNvPr id="8" name="TextBox 7">
            <a:extLst>
              <a:ext uri="{FF2B5EF4-FFF2-40B4-BE49-F238E27FC236}">
                <a16:creationId xmlns:a16="http://schemas.microsoft.com/office/drawing/2014/main" id="{218E6296-6166-4D7C-B2E5-465561465AC2}"/>
              </a:ext>
            </a:extLst>
          </p:cNvPr>
          <p:cNvSpPr txBox="1"/>
          <p:nvPr/>
        </p:nvSpPr>
        <p:spPr>
          <a:xfrm>
            <a:off x="211757" y="3239762"/>
            <a:ext cx="4688355" cy="3293209"/>
          </a:xfrm>
          <a:prstGeom prst="rect">
            <a:avLst/>
          </a:prstGeom>
          <a:noFill/>
        </p:spPr>
        <p:txBody>
          <a:bodyPr wrap="square" rtlCol="0">
            <a:spAutoFit/>
          </a:bodyPr>
          <a:lstStyle/>
          <a:p>
            <a:r>
              <a:rPr lang="en-US" sz="1600" b="1" dirty="0"/>
              <a:t>Console (runtime): </a:t>
            </a:r>
          </a:p>
          <a:p>
            <a:r>
              <a:rPr lang="en-US" sz="1600" dirty="0"/>
              <a:t>Took about 25 seconds to:</a:t>
            </a:r>
          </a:p>
          <a:p>
            <a:pPr marL="342900" indent="-342900">
              <a:buAutoNum type="arabicPeriod"/>
            </a:pPr>
            <a:r>
              <a:rPr lang="en-US" sz="1600" dirty="0"/>
              <a:t>Load a shapefile</a:t>
            </a:r>
          </a:p>
          <a:p>
            <a:pPr marL="342900" indent="-342900">
              <a:buAutoNum type="arabicPeriod"/>
            </a:pPr>
            <a:r>
              <a:rPr lang="en-US" sz="1600" dirty="0"/>
              <a:t>Convert into sf::</a:t>
            </a:r>
            <a:r>
              <a:rPr lang="en-US" sz="1600" dirty="0" err="1"/>
              <a:t>wkt</a:t>
            </a:r>
            <a:r>
              <a:rPr lang="en-US" sz="1600" dirty="0"/>
              <a:t> format</a:t>
            </a:r>
          </a:p>
          <a:p>
            <a:pPr marL="342900" indent="-342900">
              <a:buAutoNum type="arabicPeriod"/>
            </a:pPr>
            <a:r>
              <a:rPr lang="en-US" sz="1600" dirty="0"/>
              <a:t>Run fun #1: Calculates coordinates at both endpoints (walks all the Shape Vertices, finds the first (FROM) and last (TO) in sequence, grabs X,Y)</a:t>
            </a:r>
          </a:p>
          <a:p>
            <a:pPr marL="342900" indent="-342900">
              <a:buAutoNum type="arabicPeriod"/>
            </a:pPr>
            <a:r>
              <a:rPr lang="en-US" sz="1600" dirty="0"/>
              <a:t>Run fun #2: Looks at (X,Y) in FROM/TO, looks at respective </a:t>
            </a:r>
            <a:r>
              <a:rPr lang="en-US" sz="1600" dirty="0" err="1"/>
              <a:t>coords</a:t>
            </a:r>
            <a:r>
              <a:rPr lang="en-US" sz="1600" dirty="0"/>
              <a:t> in Node list, centroid list and appends node number as A &amp; B for all links.</a:t>
            </a:r>
          </a:p>
          <a:p>
            <a:pPr marL="342900" indent="-342900">
              <a:buAutoNum type="arabicPeriod"/>
            </a:pPr>
            <a:r>
              <a:rPr lang="en-US" sz="1600" dirty="0"/>
              <a:t>All in about 25 seconds</a:t>
            </a:r>
          </a:p>
          <a:p>
            <a:pPr marL="342900" indent="-342900">
              <a:buAutoNum type="arabicPeriod"/>
            </a:pPr>
            <a:endParaRPr lang="en-US" sz="1600" dirty="0"/>
          </a:p>
          <a:p>
            <a:endParaRPr lang="en-US" sz="1600" dirty="0"/>
          </a:p>
        </p:txBody>
      </p:sp>
    </p:spTree>
    <p:extLst>
      <p:ext uri="{BB962C8B-B14F-4D97-AF65-F5344CB8AC3E}">
        <p14:creationId xmlns:p14="http://schemas.microsoft.com/office/powerpoint/2010/main" val="2785569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4878C8A-4ACB-4F6A-9A2F-3919D215A19E}"/>
              </a:ext>
            </a:extLst>
          </p:cNvPr>
          <p:cNvPicPr>
            <a:picLocks noChangeAspect="1"/>
          </p:cNvPicPr>
          <p:nvPr/>
        </p:nvPicPr>
        <p:blipFill rotWithShape="1">
          <a:blip r:embed="rId2"/>
          <a:srcRect l="7300" r="6040"/>
          <a:stretch/>
        </p:blipFill>
        <p:spPr>
          <a:xfrm>
            <a:off x="5796793" y="0"/>
            <a:ext cx="6314588" cy="6858000"/>
          </a:xfrm>
          <a:prstGeom prst="rect">
            <a:avLst/>
          </a:prstGeom>
        </p:spPr>
      </p:pic>
      <p:sp>
        <p:nvSpPr>
          <p:cNvPr id="2" name="Title 1">
            <a:extLst>
              <a:ext uri="{FF2B5EF4-FFF2-40B4-BE49-F238E27FC236}">
                <a16:creationId xmlns:a16="http://schemas.microsoft.com/office/drawing/2014/main" id="{AA936CB9-8A7B-42BE-83DF-54A7AA800583}"/>
              </a:ext>
            </a:extLst>
          </p:cNvPr>
          <p:cNvSpPr>
            <a:spLocks noGrp="1"/>
          </p:cNvSpPr>
          <p:nvPr>
            <p:ph type="title"/>
          </p:nvPr>
        </p:nvSpPr>
        <p:spPr>
          <a:xfrm>
            <a:off x="0" y="0"/>
            <a:ext cx="10515600" cy="625642"/>
          </a:xfrm>
        </p:spPr>
        <p:txBody>
          <a:bodyPr>
            <a:normAutofit fontScale="90000"/>
          </a:bodyPr>
          <a:lstStyle/>
          <a:p>
            <a:r>
              <a:rPr lang="en-US" dirty="0"/>
              <a:t>What’s the approach ?</a:t>
            </a:r>
          </a:p>
        </p:txBody>
      </p:sp>
      <p:pic>
        <p:nvPicPr>
          <p:cNvPr id="7" name="Picture 6">
            <a:extLst>
              <a:ext uri="{FF2B5EF4-FFF2-40B4-BE49-F238E27FC236}">
                <a16:creationId xmlns:a16="http://schemas.microsoft.com/office/drawing/2014/main" id="{15F3F61A-8DC6-4938-91B2-88F11146CC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0980" y="1497349"/>
            <a:ext cx="1809524" cy="1876543"/>
          </a:xfrm>
          <a:prstGeom prst="rect">
            <a:avLst/>
          </a:prstGeom>
        </p:spPr>
      </p:pic>
      <p:sp>
        <p:nvSpPr>
          <p:cNvPr id="8" name="TextBox 7">
            <a:extLst>
              <a:ext uri="{FF2B5EF4-FFF2-40B4-BE49-F238E27FC236}">
                <a16:creationId xmlns:a16="http://schemas.microsoft.com/office/drawing/2014/main" id="{772F5358-C31D-4B70-99B0-35B8732F9098}"/>
              </a:ext>
            </a:extLst>
          </p:cNvPr>
          <p:cNvSpPr txBox="1"/>
          <p:nvPr/>
        </p:nvSpPr>
        <p:spPr>
          <a:xfrm>
            <a:off x="957754" y="593042"/>
            <a:ext cx="3710499" cy="646331"/>
          </a:xfrm>
          <a:prstGeom prst="rect">
            <a:avLst/>
          </a:prstGeom>
          <a:noFill/>
        </p:spPr>
        <p:txBody>
          <a:bodyPr wrap="square" rtlCol="0">
            <a:spAutoFit/>
          </a:bodyPr>
          <a:lstStyle/>
          <a:p>
            <a:pPr algn="ctr"/>
            <a:r>
              <a:rPr lang="en-US" dirty="0"/>
              <a:t>1. Develop current node-&gt; next node (</a:t>
            </a:r>
            <a:r>
              <a:rPr lang="en-US" dirty="0" err="1"/>
              <a:t>BNode</a:t>
            </a:r>
            <a:r>
              <a:rPr lang="en-US" dirty="0"/>
              <a:t> lookup for a given </a:t>
            </a:r>
            <a:r>
              <a:rPr lang="en-US" dirty="0" err="1"/>
              <a:t>ANode</a:t>
            </a:r>
            <a:r>
              <a:rPr lang="en-US" dirty="0"/>
              <a:t>)</a:t>
            </a:r>
          </a:p>
        </p:txBody>
      </p:sp>
      <p:pic>
        <p:nvPicPr>
          <p:cNvPr id="9" name="Picture 8">
            <a:extLst>
              <a:ext uri="{FF2B5EF4-FFF2-40B4-BE49-F238E27FC236}">
                <a16:creationId xmlns:a16="http://schemas.microsoft.com/office/drawing/2014/main" id="{F25680C2-968F-4EA1-8086-BCB75BF00A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8807" y="4372660"/>
            <a:ext cx="2360425" cy="543966"/>
          </a:xfrm>
          <a:prstGeom prst="rect">
            <a:avLst/>
          </a:prstGeom>
        </p:spPr>
      </p:pic>
      <p:sp>
        <p:nvSpPr>
          <p:cNvPr id="10" name="TextBox 9">
            <a:extLst>
              <a:ext uri="{FF2B5EF4-FFF2-40B4-BE49-F238E27FC236}">
                <a16:creationId xmlns:a16="http://schemas.microsoft.com/office/drawing/2014/main" id="{D1FFFE0C-D576-4DD1-A110-1C4480BA1A9E}"/>
              </a:ext>
            </a:extLst>
          </p:cNvPr>
          <p:cNvSpPr txBox="1"/>
          <p:nvPr/>
        </p:nvSpPr>
        <p:spPr>
          <a:xfrm>
            <a:off x="601914" y="3681222"/>
            <a:ext cx="3710499" cy="646331"/>
          </a:xfrm>
          <a:prstGeom prst="rect">
            <a:avLst/>
          </a:prstGeom>
          <a:noFill/>
        </p:spPr>
        <p:txBody>
          <a:bodyPr wrap="square" rtlCol="0">
            <a:spAutoFit/>
          </a:bodyPr>
          <a:lstStyle/>
          <a:p>
            <a:pPr algn="ctr"/>
            <a:r>
              <a:rPr lang="en-US" dirty="0"/>
              <a:t>2. Convert to a searchable list </a:t>
            </a:r>
          </a:p>
          <a:p>
            <a:pPr algn="ctr"/>
            <a:r>
              <a:rPr lang="en-US" dirty="0"/>
              <a:t>(current node-&gt; list of next nodes)</a:t>
            </a:r>
          </a:p>
        </p:txBody>
      </p:sp>
      <p:pic>
        <p:nvPicPr>
          <p:cNvPr id="11" name="Picture 10">
            <a:extLst>
              <a:ext uri="{FF2B5EF4-FFF2-40B4-BE49-F238E27FC236}">
                <a16:creationId xmlns:a16="http://schemas.microsoft.com/office/drawing/2014/main" id="{236DA7DE-5F5F-4CBC-BC16-A69F24E16234}"/>
              </a:ext>
            </a:extLst>
          </p:cNvPr>
          <p:cNvPicPr>
            <a:picLocks noChangeAspect="1"/>
          </p:cNvPicPr>
          <p:nvPr/>
        </p:nvPicPr>
        <p:blipFill>
          <a:blip r:embed="rId5"/>
          <a:stretch>
            <a:fillRect/>
          </a:stretch>
        </p:blipFill>
        <p:spPr>
          <a:xfrm>
            <a:off x="2793752" y="1539104"/>
            <a:ext cx="2600000" cy="1847619"/>
          </a:xfrm>
          <a:prstGeom prst="rect">
            <a:avLst/>
          </a:prstGeom>
        </p:spPr>
      </p:pic>
      <p:sp>
        <p:nvSpPr>
          <p:cNvPr id="12" name="Rectangle 11">
            <a:extLst>
              <a:ext uri="{FF2B5EF4-FFF2-40B4-BE49-F238E27FC236}">
                <a16:creationId xmlns:a16="http://schemas.microsoft.com/office/drawing/2014/main" id="{2903E36A-6C0A-45EA-B479-5A839B19CC9B}"/>
              </a:ext>
            </a:extLst>
          </p:cNvPr>
          <p:cNvSpPr/>
          <p:nvPr/>
        </p:nvSpPr>
        <p:spPr>
          <a:xfrm>
            <a:off x="820980" y="1196564"/>
            <a:ext cx="1766509" cy="276999"/>
          </a:xfrm>
          <a:prstGeom prst="rect">
            <a:avLst/>
          </a:prstGeom>
        </p:spPr>
        <p:txBody>
          <a:bodyPr wrap="none">
            <a:spAutoFit/>
          </a:bodyPr>
          <a:lstStyle/>
          <a:p>
            <a:r>
              <a:rPr lang="en-US" sz="1200" b="1" dirty="0">
                <a:solidFill>
                  <a:srgbClr val="C00000"/>
                </a:solidFill>
              </a:rPr>
              <a:t>No intersections (A  -&gt; B)</a:t>
            </a:r>
          </a:p>
        </p:txBody>
      </p:sp>
      <p:sp>
        <p:nvSpPr>
          <p:cNvPr id="13" name="Rectangle 12">
            <a:extLst>
              <a:ext uri="{FF2B5EF4-FFF2-40B4-BE49-F238E27FC236}">
                <a16:creationId xmlns:a16="http://schemas.microsoft.com/office/drawing/2014/main" id="{D56CC229-4580-4668-AC81-2CF8726CA829}"/>
              </a:ext>
            </a:extLst>
          </p:cNvPr>
          <p:cNvSpPr/>
          <p:nvPr/>
        </p:nvSpPr>
        <p:spPr>
          <a:xfrm>
            <a:off x="2813003" y="1196564"/>
            <a:ext cx="2451825" cy="276999"/>
          </a:xfrm>
          <a:prstGeom prst="rect">
            <a:avLst/>
          </a:prstGeom>
        </p:spPr>
        <p:txBody>
          <a:bodyPr wrap="none">
            <a:spAutoFit/>
          </a:bodyPr>
          <a:lstStyle/>
          <a:p>
            <a:r>
              <a:rPr lang="en-US" sz="1200" b="1" dirty="0">
                <a:solidFill>
                  <a:srgbClr val="0070C0"/>
                </a:solidFill>
              </a:rPr>
              <a:t>Intersections (A  -&gt; B, A -&gt; C, A -&gt; D)</a:t>
            </a:r>
          </a:p>
        </p:txBody>
      </p:sp>
      <p:pic>
        <p:nvPicPr>
          <p:cNvPr id="14" name="Picture 13">
            <a:extLst>
              <a:ext uri="{FF2B5EF4-FFF2-40B4-BE49-F238E27FC236}">
                <a16:creationId xmlns:a16="http://schemas.microsoft.com/office/drawing/2014/main" id="{842B5266-77A8-486E-976B-862370C337FF}"/>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48765" y="5041303"/>
            <a:ext cx="1895238" cy="472276"/>
          </a:xfrm>
          <a:prstGeom prst="rect">
            <a:avLst/>
          </a:prstGeom>
        </p:spPr>
      </p:pic>
      <p:pic>
        <p:nvPicPr>
          <p:cNvPr id="15" name="Picture 14">
            <a:extLst>
              <a:ext uri="{FF2B5EF4-FFF2-40B4-BE49-F238E27FC236}">
                <a16:creationId xmlns:a16="http://schemas.microsoft.com/office/drawing/2014/main" id="{9D4C5EBE-C349-4EEC-B5FE-0BC97A2D806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58807" y="5668828"/>
            <a:ext cx="1895238" cy="460009"/>
          </a:xfrm>
          <a:prstGeom prst="rect">
            <a:avLst/>
          </a:prstGeom>
        </p:spPr>
      </p:pic>
      <p:pic>
        <p:nvPicPr>
          <p:cNvPr id="18" name="Picture 17">
            <a:extLst>
              <a:ext uri="{FF2B5EF4-FFF2-40B4-BE49-F238E27FC236}">
                <a16:creationId xmlns:a16="http://schemas.microsoft.com/office/drawing/2014/main" id="{C253664C-2974-45BD-A5A4-02716FDEDDA0}"/>
              </a:ext>
            </a:extLst>
          </p:cNvPr>
          <p:cNvPicPr>
            <a:picLocks noChangeAspect="1"/>
          </p:cNvPicPr>
          <p:nvPr/>
        </p:nvPicPr>
        <p:blipFill rotWithShape="1">
          <a:blip r:embed="rId8"/>
          <a:srcRect l="-244" t="33733" r="244" b="48785"/>
          <a:stretch/>
        </p:blipFill>
        <p:spPr>
          <a:xfrm>
            <a:off x="876612" y="6298339"/>
            <a:ext cx="1885714" cy="456203"/>
          </a:xfrm>
          <a:prstGeom prst="rect">
            <a:avLst/>
          </a:prstGeom>
        </p:spPr>
      </p:pic>
      <p:pic>
        <p:nvPicPr>
          <p:cNvPr id="19" name="Picture 18">
            <a:extLst>
              <a:ext uri="{FF2B5EF4-FFF2-40B4-BE49-F238E27FC236}">
                <a16:creationId xmlns:a16="http://schemas.microsoft.com/office/drawing/2014/main" id="{2721DD5A-E0D1-4718-9D7E-E5225ACC2673}"/>
              </a:ext>
            </a:extLst>
          </p:cNvPr>
          <p:cNvPicPr>
            <a:picLocks noChangeAspect="1"/>
          </p:cNvPicPr>
          <p:nvPr/>
        </p:nvPicPr>
        <p:blipFill rotWithShape="1">
          <a:blip r:embed="rId8"/>
          <a:srcRect l="-595" t="48640" r="595" b="33878"/>
          <a:stretch/>
        </p:blipFill>
        <p:spPr>
          <a:xfrm>
            <a:off x="3025263" y="5077135"/>
            <a:ext cx="1885714" cy="456203"/>
          </a:xfrm>
          <a:prstGeom prst="rect">
            <a:avLst/>
          </a:prstGeom>
        </p:spPr>
      </p:pic>
      <p:pic>
        <p:nvPicPr>
          <p:cNvPr id="20" name="Picture 19">
            <a:extLst>
              <a:ext uri="{FF2B5EF4-FFF2-40B4-BE49-F238E27FC236}">
                <a16:creationId xmlns:a16="http://schemas.microsoft.com/office/drawing/2014/main" id="{0F9E760C-6FF7-4EE9-A700-6F03A694F9F7}"/>
              </a:ext>
            </a:extLst>
          </p:cNvPr>
          <p:cNvPicPr>
            <a:picLocks noChangeAspect="1"/>
          </p:cNvPicPr>
          <p:nvPr/>
        </p:nvPicPr>
        <p:blipFill rotWithShape="1">
          <a:blip r:embed="rId8"/>
          <a:srcRect l="-595" t="65879" r="595" b="16639"/>
          <a:stretch/>
        </p:blipFill>
        <p:spPr>
          <a:xfrm>
            <a:off x="3033652" y="5704413"/>
            <a:ext cx="1885714" cy="456203"/>
          </a:xfrm>
          <a:prstGeom prst="rect">
            <a:avLst/>
          </a:prstGeom>
        </p:spPr>
      </p:pic>
      <p:pic>
        <p:nvPicPr>
          <p:cNvPr id="21" name="Picture 20">
            <a:extLst>
              <a:ext uri="{FF2B5EF4-FFF2-40B4-BE49-F238E27FC236}">
                <a16:creationId xmlns:a16="http://schemas.microsoft.com/office/drawing/2014/main" id="{02D1D757-17F3-4F76-A193-207905AFDB38}"/>
              </a:ext>
            </a:extLst>
          </p:cNvPr>
          <p:cNvPicPr>
            <a:picLocks noChangeAspect="1"/>
          </p:cNvPicPr>
          <p:nvPr/>
        </p:nvPicPr>
        <p:blipFill rotWithShape="1">
          <a:blip r:embed="rId8"/>
          <a:srcRect t="81996" b="522"/>
          <a:stretch/>
        </p:blipFill>
        <p:spPr>
          <a:xfrm>
            <a:off x="3033652" y="6313199"/>
            <a:ext cx="1885714" cy="456203"/>
          </a:xfrm>
          <a:prstGeom prst="rect">
            <a:avLst/>
          </a:prstGeom>
        </p:spPr>
      </p:pic>
      <p:cxnSp>
        <p:nvCxnSpPr>
          <p:cNvPr id="24" name="Straight Arrow Connector 23">
            <a:extLst>
              <a:ext uri="{FF2B5EF4-FFF2-40B4-BE49-F238E27FC236}">
                <a16:creationId xmlns:a16="http://schemas.microsoft.com/office/drawing/2014/main" id="{3839B1DF-7D5F-4092-A275-762E14137717}"/>
              </a:ext>
            </a:extLst>
          </p:cNvPr>
          <p:cNvCxnSpPr>
            <a:cxnSpLocks/>
          </p:cNvCxnSpPr>
          <p:nvPr/>
        </p:nvCxnSpPr>
        <p:spPr>
          <a:xfrm flipH="1" flipV="1">
            <a:off x="5922628" y="593042"/>
            <a:ext cx="2449585" cy="33330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44A1E68-1AB1-41F3-B16F-37A42765EDF6}"/>
              </a:ext>
            </a:extLst>
          </p:cNvPr>
          <p:cNvCxnSpPr>
            <a:cxnSpLocks/>
          </p:cNvCxnSpPr>
          <p:nvPr/>
        </p:nvCxnSpPr>
        <p:spPr>
          <a:xfrm flipV="1">
            <a:off x="8384282" y="486930"/>
            <a:ext cx="569805" cy="34391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C04C18-437E-443F-A124-D2E377C9FEE1}"/>
              </a:ext>
            </a:extLst>
          </p:cNvPr>
          <p:cNvCxnSpPr>
            <a:cxnSpLocks/>
          </p:cNvCxnSpPr>
          <p:nvPr/>
        </p:nvCxnSpPr>
        <p:spPr>
          <a:xfrm>
            <a:off x="8384282" y="3926048"/>
            <a:ext cx="2986738" cy="16072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5973C7-E170-456B-B979-9F96B7F07846}"/>
              </a:ext>
            </a:extLst>
          </p:cNvPr>
          <p:cNvCxnSpPr>
            <a:cxnSpLocks/>
          </p:cNvCxnSpPr>
          <p:nvPr/>
        </p:nvCxnSpPr>
        <p:spPr>
          <a:xfrm flipH="1">
            <a:off x="6272022" y="3926048"/>
            <a:ext cx="2100191" cy="26152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047C4EB-F875-4020-A11A-CC91B39804AD}"/>
              </a:ext>
            </a:extLst>
          </p:cNvPr>
          <p:cNvCxnSpPr>
            <a:cxnSpLocks/>
          </p:cNvCxnSpPr>
          <p:nvPr/>
        </p:nvCxnSpPr>
        <p:spPr>
          <a:xfrm>
            <a:off x="5922628" y="593042"/>
            <a:ext cx="863183"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EFEF99B-795A-4AF0-9DF9-A941C5192E0C}"/>
              </a:ext>
            </a:extLst>
          </p:cNvPr>
          <p:cNvCxnSpPr>
            <a:cxnSpLocks/>
          </p:cNvCxnSpPr>
          <p:nvPr/>
        </p:nvCxnSpPr>
        <p:spPr>
          <a:xfrm flipV="1">
            <a:off x="6785811" y="582385"/>
            <a:ext cx="827772" cy="1495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2C4482B-928B-4BB5-922B-75DB298E95B4}"/>
              </a:ext>
            </a:extLst>
          </p:cNvPr>
          <p:cNvCxnSpPr>
            <a:cxnSpLocks/>
          </p:cNvCxnSpPr>
          <p:nvPr/>
        </p:nvCxnSpPr>
        <p:spPr>
          <a:xfrm>
            <a:off x="7623208" y="582385"/>
            <a:ext cx="298383" cy="747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9C89F3C-1081-484C-B28E-B76F843716F7}"/>
              </a:ext>
            </a:extLst>
          </p:cNvPr>
          <p:cNvCxnSpPr>
            <a:cxnSpLocks/>
          </p:cNvCxnSpPr>
          <p:nvPr/>
        </p:nvCxnSpPr>
        <p:spPr>
          <a:xfrm>
            <a:off x="7949247" y="592010"/>
            <a:ext cx="298383" cy="747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39E36A7-5074-4E62-B108-B5A28EF2DDA6}"/>
              </a:ext>
            </a:extLst>
          </p:cNvPr>
          <p:cNvCxnSpPr>
            <a:cxnSpLocks/>
          </p:cNvCxnSpPr>
          <p:nvPr/>
        </p:nvCxnSpPr>
        <p:spPr>
          <a:xfrm>
            <a:off x="8287601" y="574908"/>
            <a:ext cx="51980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87F5163-AA30-41B3-B01B-69A5D84F4DD5}"/>
              </a:ext>
            </a:extLst>
          </p:cNvPr>
          <p:cNvCxnSpPr>
            <a:cxnSpLocks/>
          </p:cNvCxnSpPr>
          <p:nvPr/>
        </p:nvCxnSpPr>
        <p:spPr>
          <a:xfrm flipV="1">
            <a:off x="8816964" y="574908"/>
            <a:ext cx="186814" cy="747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326268BE-77FC-445A-AA21-C5539E846C6E}"/>
              </a:ext>
            </a:extLst>
          </p:cNvPr>
          <p:cNvSpPr/>
          <p:nvPr/>
        </p:nvSpPr>
        <p:spPr>
          <a:xfrm>
            <a:off x="1318661" y="4644643"/>
            <a:ext cx="490888" cy="2414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529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2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60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60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nodeType="withEffect">
                                  <p:stCondLst>
                                    <p:cond delay="30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nodeType="withEffect">
                                  <p:stCondLst>
                                    <p:cond delay="110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nodeType="withEffect">
                                  <p:stCondLst>
                                    <p:cond delay="800"/>
                                  </p:stCondLst>
                                  <p:childTnLst>
                                    <p:set>
                                      <p:cBhvr>
                                        <p:cTn id="74" dur="1" fill="hold">
                                          <p:stCondLst>
                                            <p:cond delay="0"/>
                                          </p:stCondLst>
                                        </p:cTn>
                                        <p:tgtEl>
                                          <p:spTgt spid="20"/>
                                        </p:tgtEl>
                                        <p:attrNameLst>
                                          <p:attrName>style.visibility</p:attrName>
                                        </p:attrNameLst>
                                      </p:cBhvr>
                                      <p:to>
                                        <p:strVal val="visible"/>
                                      </p:to>
                                    </p:set>
                                  </p:childTnLst>
                                </p:cTn>
                              </p:par>
                              <p:par>
                                <p:cTn id="75" presetID="1" presetClass="entr" presetSubtype="0" fill="hold" nodeType="withEffect">
                                  <p:stCondLst>
                                    <p:cond delay="2100"/>
                                  </p:stCondLst>
                                  <p:childTnLst>
                                    <p:set>
                                      <p:cBhvr>
                                        <p:cTn id="76" dur="1" fill="hold">
                                          <p:stCondLst>
                                            <p:cond delay="0"/>
                                          </p:stCondLst>
                                        </p:cTn>
                                        <p:tgtEl>
                                          <p:spTgt spid="46"/>
                                        </p:tgtEl>
                                        <p:attrNameLst>
                                          <p:attrName>style.visibility</p:attrName>
                                        </p:attrNameLst>
                                      </p:cBhvr>
                                      <p:to>
                                        <p:strVal val="visible"/>
                                      </p:to>
                                    </p:set>
                                  </p:childTnLst>
                                </p:cTn>
                              </p:par>
                              <p:par>
                                <p:cTn id="77" presetID="1" presetClass="entr" presetSubtype="0" fill="hold" nodeType="withEffect">
                                  <p:stCondLst>
                                    <p:cond delay="170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4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4878C8A-4ACB-4F6A-9A2F-3919D215A19E}"/>
              </a:ext>
            </a:extLst>
          </p:cNvPr>
          <p:cNvPicPr>
            <a:picLocks noChangeAspect="1"/>
          </p:cNvPicPr>
          <p:nvPr/>
        </p:nvPicPr>
        <p:blipFill rotWithShape="1">
          <a:blip r:embed="rId2">
            <a:extLst>
              <a:ext uri="{28A0092B-C50C-407E-A947-70E740481C1C}">
                <a14:useLocalDpi xmlns:a14="http://schemas.microsoft.com/office/drawing/2010/main" val="0"/>
              </a:ext>
            </a:extLst>
          </a:blip>
          <a:srcRect l="6412" r="5508"/>
          <a:stretch/>
        </p:blipFill>
        <p:spPr>
          <a:xfrm>
            <a:off x="5804035" y="28877"/>
            <a:ext cx="6266046" cy="6695651"/>
          </a:xfrm>
          <a:prstGeom prst="rect">
            <a:avLst/>
          </a:prstGeom>
        </p:spPr>
      </p:pic>
      <p:sp>
        <p:nvSpPr>
          <p:cNvPr id="2" name="Title 1">
            <a:extLst>
              <a:ext uri="{FF2B5EF4-FFF2-40B4-BE49-F238E27FC236}">
                <a16:creationId xmlns:a16="http://schemas.microsoft.com/office/drawing/2014/main" id="{AA936CB9-8A7B-42BE-83DF-54A7AA800583}"/>
              </a:ext>
            </a:extLst>
          </p:cNvPr>
          <p:cNvSpPr>
            <a:spLocks noGrp="1"/>
          </p:cNvSpPr>
          <p:nvPr>
            <p:ph type="title"/>
          </p:nvPr>
        </p:nvSpPr>
        <p:spPr>
          <a:xfrm>
            <a:off x="0" y="0"/>
            <a:ext cx="10515600" cy="625642"/>
          </a:xfrm>
        </p:spPr>
        <p:txBody>
          <a:bodyPr>
            <a:normAutofit fontScale="90000"/>
          </a:bodyPr>
          <a:lstStyle/>
          <a:p>
            <a:r>
              <a:rPr lang="en-US" dirty="0"/>
              <a:t>What’s the approach ?</a:t>
            </a:r>
          </a:p>
        </p:txBody>
      </p:sp>
      <p:pic>
        <p:nvPicPr>
          <p:cNvPr id="9" name="Picture 8">
            <a:extLst>
              <a:ext uri="{FF2B5EF4-FFF2-40B4-BE49-F238E27FC236}">
                <a16:creationId xmlns:a16="http://schemas.microsoft.com/office/drawing/2014/main" id="{F25680C2-968F-4EA1-8086-BCB75BF00A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9643" y="1452406"/>
            <a:ext cx="2360425" cy="543966"/>
          </a:xfrm>
          <a:prstGeom prst="rect">
            <a:avLst/>
          </a:prstGeom>
        </p:spPr>
      </p:pic>
      <p:sp>
        <p:nvSpPr>
          <p:cNvPr id="10" name="TextBox 9">
            <a:extLst>
              <a:ext uri="{FF2B5EF4-FFF2-40B4-BE49-F238E27FC236}">
                <a16:creationId xmlns:a16="http://schemas.microsoft.com/office/drawing/2014/main" id="{D1FFFE0C-D576-4DD1-A110-1C4480BA1A9E}"/>
              </a:ext>
            </a:extLst>
          </p:cNvPr>
          <p:cNvSpPr txBox="1"/>
          <p:nvPr/>
        </p:nvSpPr>
        <p:spPr>
          <a:xfrm>
            <a:off x="261205" y="664644"/>
            <a:ext cx="3399443" cy="646331"/>
          </a:xfrm>
          <a:prstGeom prst="rect">
            <a:avLst/>
          </a:prstGeom>
          <a:solidFill>
            <a:schemeClr val="accent4">
              <a:lumMod val="20000"/>
              <a:lumOff val="80000"/>
            </a:schemeClr>
          </a:solidFill>
        </p:spPr>
        <p:txBody>
          <a:bodyPr wrap="square" rtlCol="0">
            <a:spAutoFit/>
          </a:bodyPr>
          <a:lstStyle/>
          <a:p>
            <a:pPr algn="ctr"/>
            <a:r>
              <a:rPr lang="en-US" b="1" dirty="0"/>
              <a:t>3. Walk the network</a:t>
            </a:r>
          </a:p>
          <a:p>
            <a:pPr algn="ctr"/>
            <a:r>
              <a:rPr lang="en-US" dirty="0"/>
              <a:t>(current node-&gt; list of next nodes)</a:t>
            </a:r>
          </a:p>
        </p:txBody>
      </p:sp>
      <p:pic>
        <p:nvPicPr>
          <p:cNvPr id="14" name="Picture 13">
            <a:extLst>
              <a:ext uri="{FF2B5EF4-FFF2-40B4-BE49-F238E27FC236}">
                <a16:creationId xmlns:a16="http://schemas.microsoft.com/office/drawing/2014/main" id="{842B5266-77A8-486E-976B-862370C337FF}"/>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39601" y="2121049"/>
            <a:ext cx="1895238" cy="472276"/>
          </a:xfrm>
          <a:prstGeom prst="rect">
            <a:avLst/>
          </a:prstGeom>
        </p:spPr>
      </p:pic>
      <p:pic>
        <p:nvPicPr>
          <p:cNvPr id="15" name="Picture 14">
            <a:extLst>
              <a:ext uri="{FF2B5EF4-FFF2-40B4-BE49-F238E27FC236}">
                <a16:creationId xmlns:a16="http://schemas.microsoft.com/office/drawing/2014/main" id="{9D4C5EBE-C349-4EEC-B5FE-0BC97A2D806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9643" y="2748574"/>
            <a:ext cx="1895238" cy="460009"/>
          </a:xfrm>
          <a:prstGeom prst="rect">
            <a:avLst/>
          </a:prstGeom>
        </p:spPr>
      </p:pic>
      <p:pic>
        <p:nvPicPr>
          <p:cNvPr id="18" name="Picture 17">
            <a:extLst>
              <a:ext uri="{FF2B5EF4-FFF2-40B4-BE49-F238E27FC236}">
                <a16:creationId xmlns:a16="http://schemas.microsoft.com/office/drawing/2014/main" id="{C253664C-2974-45BD-A5A4-02716FDEDDA0}"/>
              </a:ext>
            </a:extLst>
          </p:cNvPr>
          <p:cNvPicPr>
            <a:picLocks noChangeAspect="1"/>
          </p:cNvPicPr>
          <p:nvPr/>
        </p:nvPicPr>
        <p:blipFill rotWithShape="1">
          <a:blip r:embed="rId6"/>
          <a:srcRect l="-244" t="33733" r="244" b="48785"/>
          <a:stretch/>
        </p:blipFill>
        <p:spPr>
          <a:xfrm>
            <a:off x="467448" y="3378085"/>
            <a:ext cx="1885714" cy="456203"/>
          </a:xfrm>
          <a:prstGeom prst="rect">
            <a:avLst/>
          </a:prstGeom>
        </p:spPr>
      </p:pic>
      <p:pic>
        <p:nvPicPr>
          <p:cNvPr id="19" name="Picture 18">
            <a:extLst>
              <a:ext uri="{FF2B5EF4-FFF2-40B4-BE49-F238E27FC236}">
                <a16:creationId xmlns:a16="http://schemas.microsoft.com/office/drawing/2014/main" id="{2721DD5A-E0D1-4718-9D7E-E5225ACC2673}"/>
              </a:ext>
            </a:extLst>
          </p:cNvPr>
          <p:cNvPicPr>
            <a:picLocks noChangeAspect="1"/>
          </p:cNvPicPr>
          <p:nvPr/>
        </p:nvPicPr>
        <p:blipFill rotWithShape="1">
          <a:blip r:embed="rId6"/>
          <a:srcRect l="-595" t="48640" r="595" b="33878"/>
          <a:stretch/>
        </p:blipFill>
        <p:spPr>
          <a:xfrm>
            <a:off x="449643" y="4003790"/>
            <a:ext cx="1885714" cy="456203"/>
          </a:xfrm>
          <a:prstGeom prst="rect">
            <a:avLst/>
          </a:prstGeom>
        </p:spPr>
      </p:pic>
      <p:pic>
        <p:nvPicPr>
          <p:cNvPr id="20" name="Picture 19">
            <a:extLst>
              <a:ext uri="{FF2B5EF4-FFF2-40B4-BE49-F238E27FC236}">
                <a16:creationId xmlns:a16="http://schemas.microsoft.com/office/drawing/2014/main" id="{0F9E760C-6FF7-4EE9-A700-6F03A694F9F7}"/>
              </a:ext>
            </a:extLst>
          </p:cNvPr>
          <p:cNvPicPr>
            <a:picLocks noChangeAspect="1"/>
          </p:cNvPicPr>
          <p:nvPr/>
        </p:nvPicPr>
        <p:blipFill rotWithShape="1">
          <a:blip r:embed="rId6"/>
          <a:srcRect l="-595" t="65879" r="595" b="16639"/>
          <a:stretch/>
        </p:blipFill>
        <p:spPr>
          <a:xfrm>
            <a:off x="449125" y="4629495"/>
            <a:ext cx="1885714" cy="456203"/>
          </a:xfrm>
          <a:prstGeom prst="rect">
            <a:avLst/>
          </a:prstGeom>
        </p:spPr>
      </p:pic>
      <p:pic>
        <p:nvPicPr>
          <p:cNvPr id="21" name="Picture 20">
            <a:extLst>
              <a:ext uri="{FF2B5EF4-FFF2-40B4-BE49-F238E27FC236}">
                <a16:creationId xmlns:a16="http://schemas.microsoft.com/office/drawing/2014/main" id="{02D1D757-17F3-4F76-A193-207905AFDB38}"/>
              </a:ext>
            </a:extLst>
          </p:cNvPr>
          <p:cNvPicPr>
            <a:picLocks noChangeAspect="1"/>
          </p:cNvPicPr>
          <p:nvPr/>
        </p:nvPicPr>
        <p:blipFill rotWithShape="1">
          <a:blip r:embed="rId6"/>
          <a:srcRect t="81996" b="522"/>
          <a:stretch/>
        </p:blipFill>
        <p:spPr>
          <a:xfrm>
            <a:off x="459167" y="5188887"/>
            <a:ext cx="1885714" cy="456203"/>
          </a:xfrm>
          <a:prstGeom prst="rect">
            <a:avLst/>
          </a:prstGeom>
        </p:spPr>
      </p:pic>
      <p:cxnSp>
        <p:nvCxnSpPr>
          <p:cNvPr id="24" name="Straight Arrow Connector 23">
            <a:extLst>
              <a:ext uri="{FF2B5EF4-FFF2-40B4-BE49-F238E27FC236}">
                <a16:creationId xmlns:a16="http://schemas.microsoft.com/office/drawing/2014/main" id="{3839B1DF-7D5F-4092-A275-762E14137717}"/>
              </a:ext>
            </a:extLst>
          </p:cNvPr>
          <p:cNvCxnSpPr>
            <a:cxnSpLocks/>
          </p:cNvCxnSpPr>
          <p:nvPr/>
        </p:nvCxnSpPr>
        <p:spPr>
          <a:xfrm flipH="1" flipV="1">
            <a:off x="5922628" y="593042"/>
            <a:ext cx="2449585" cy="3333006"/>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047C4EB-F875-4020-A11A-CC91B39804AD}"/>
              </a:ext>
            </a:extLst>
          </p:cNvPr>
          <p:cNvCxnSpPr>
            <a:cxnSpLocks/>
          </p:cNvCxnSpPr>
          <p:nvPr/>
        </p:nvCxnSpPr>
        <p:spPr>
          <a:xfrm>
            <a:off x="5922628" y="593042"/>
            <a:ext cx="863183"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EFEF99B-795A-4AF0-9DF9-A941C5192E0C}"/>
              </a:ext>
            </a:extLst>
          </p:cNvPr>
          <p:cNvCxnSpPr>
            <a:cxnSpLocks/>
          </p:cNvCxnSpPr>
          <p:nvPr/>
        </p:nvCxnSpPr>
        <p:spPr>
          <a:xfrm flipV="1">
            <a:off x="6785811" y="582385"/>
            <a:ext cx="827772" cy="14954"/>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2C4482B-928B-4BB5-922B-75DB298E95B4}"/>
              </a:ext>
            </a:extLst>
          </p:cNvPr>
          <p:cNvCxnSpPr>
            <a:cxnSpLocks/>
          </p:cNvCxnSpPr>
          <p:nvPr/>
        </p:nvCxnSpPr>
        <p:spPr>
          <a:xfrm>
            <a:off x="7623208" y="582385"/>
            <a:ext cx="298383" cy="747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9C89F3C-1081-484C-B28E-B76F843716F7}"/>
              </a:ext>
            </a:extLst>
          </p:cNvPr>
          <p:cNvCxnSpPr>
            <a:cxnSpLocks/>
          </p:cNvCxnSpPr>
          <p:nvPr/>
        </p:nvCxnSpPr>
        <p:spPr>
          <a:xfrm>
            <a:off x="7949247" y="592010"/>
            <a:ext cx="298383" cy="747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39E36A7-5074-4E62-B108-B5A28EF2DDA6}"/>
              </a:ext>
            </a:extLst>
          </p:cNvPr>
          <p:cNvCxnSpPr>
            <a:cxnSpLocks/>
          </p:cNvCxnSpPr>
          <p:nvPr/>
        </p:nvCxnSpPr>
        <p:spPr>
          <a:xfrm>
            <a:off x="8287601" y="574908"/>
            <a:ext cx="51980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87F5163-AA30-41B3-B01B-69A5D84F4DD5}"/>
              </a:ext>
            </a:extLst>
          </p:cNvPr>
          <p:cNvCxnSpPr>
            <a:cxnSpLocks/>
          </p:cNvCxnSpPr>
          <p:nvPr/>
        </p:nvCxnSpPr>
        <p:spPr>
          <a:xfrm flipV="1">
            <a:off x="8816964" y="574908"/>
            <a:ext cx="186814" cy="747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326268BE-77FC-445A-AA21-C5539E846C6E}"/>
              </a:ext>
            </a:extLst>
          </p:cNvPr>
          <p:cNvSpPr/>
          <p:nvPr/>
        </p:nvSpPr>
        <p:spPr>
          <a:xfrm>
            <a:off x="467448" y="1724389"/>
            <a:ext cx="932937" cy="2414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62E8C01-0789-45FE-A009-B72D68BD6307}"/>
              </a:ext>
            </a:extLst>
          </p:cNvPr>
          <p:cNvPicPr>
            <a:picLocks noChangeAspect="1"/>
          </p:cNvPicPr>
          <p:nvPr/>
        </p:nvPicPr>
        <p:blipFill>
          <a:blip r:embed="rId7"/>
          <a:stretch>
            <a:fillRect/>
          </a:stretch>
        </p:blipFill>
        <p:spPr>
          <a:xfrm>
            <a:off x="3533544" y="1452406"/>
            <a:ext cx="8410334" cy="434576"/>
          </a:xfrm>
          <a:prstGeom prst="rect">
            <a:avLst/>
          </a:prstGeom>
        </p:spPr>
      </p:pic>
      <p:sp>
        <p:nvSpPr>
          <p:cNvPr id="30" name="Oval 29">
            <a:extLst>
              <a:ext uri="{FF2B5EF4-FFF2-40B4-BE49-F238E27FC236}">
                <a16:creationId xmlns:a16="http://schemas.microsoft.com/office/drawing/2014/main" id="{2A500D01-114C-441A-B1E7-2BE56EFB2D9A}"/>
              </a:ext>
            </a:extLst>
          </p:cNvPr>
          <p:cNvSpPr/>
          <p:nvPr/>
        </p:nvSpPr>
        <p:spPr>
          <a:xfrm>
            <a:off x="3480809" y="1667360"/>
            <a:ext cx="840934" cy="2414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015ABDC-186C-4DAA-8B7C-FE8C369B45E8}"/>
              </a:ext>
            </a:extLst>
          </p:cNvPr>
          <p:cNvSpPr txBox="1"/>
          <p:nvPr/>
        </p:nvSpPr>
        <p:spPr>
          <a:xfrm>
            <a:off x="4837005" y="715858"/>
            <a:ext cx="3710499" cy="646331"/>
          </a:xfrm>
          <a:prstGeom prst="rect">
            <a:avLst/>
          </a:prstGeom>
          <a:solidFill>
            <a:srgbClr val="E2F0D9">
              <a:alpha val="94118"/>
            </a:srgbClr>
          </a:solidFill>
        </p:spPr>
        <p:txBody>
          <a:bodyPr wrap="square" rtlCol="0">
            <a:spAutoFit/>
          </a:bodyPr>
          <a:lstStyle/>
          <a:p>
            <a:pPr algn="ctr"/>
            <a:r>
              <a:rPr lang="en-US" b="1" dirty="0"/>
              <a:t>4. Pull Link Attributes</a:t>
            </a:r>
          </a:p>
          <a:p>
            <a:pPr algn="ctr"/>
            <a:r>
              <a:rPr lang="en-US" dirty="0"/>
              <a:t>(along with geometry)</a:t>
            </a:r>
          </a:p>
        </p:txBody>
      </p:sp>
      <p:pic>
        <p:nvPicPr>
          <p:cNvPr id="5" name="Picture 4">
            <a:extLst>
              <a:ext uri="{FF2B5EF4-FFF2-40B4-BE49-F238E27FC236}">
                <a16:creationId xmlns:a16="http://schemas.microsoft.com/office/drawing/2014/main" id="{E0485561-BE2B-400C-BAFA-5F4A53DDEE73}"/>
              </a:ext>
            </a:extLst>
          </p:cNvPr>
          <p:cNvPicPr>
            <a:picLocks noChangeAspect="1"/>
          </p:cNvPicPr>
          <p:nvPr/>
        </p:nvPicPr>
        <p:blipFill>
          <a:blip r:embed="rId8"/>
          <a:stretch>
            <a:fillRect/>
          </a:stretch>
        </p:blipFill>
        <p:spPr>
          <a:xfrm>
            <a:off x="3533543" y="2225237"/>
            <a:ext cx="8410335" cy="288873"/>
          </a:xfrm>
          <a:prstGeom prst="rect">
            <a:avLst/>
          </a:prstGeom>
        </p:spPr>
      </p:pic>
      <p:pic>
        <p:nvPicPr>
          <p:cNvPr id="33" name="Picture 32">
            <a:extLst>
              <a:ext uri="{FF2B5EF4-FFF2-40B4-BE49-F238E27FC236}">
                <a16:creationId xmlns:a16="http://schemas.microsoft.com/office/drawing/2014/main" id="{5D9BE4D1-2D34-4920-B65B-6A08444B46A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516699" y="2814412"/>
            <a:ext cx="8410335" cy="324114"/>
          </a:xfrm>
          <a:prstGeom prst="rect">
            <a:avLst/>
          </a:prstGeom>
        </p:spPr>
      </p:pic>
      <p:sp>
        <p:nvSpPr>
          <p:cNvPr id="6" name="Rectangle 5">
            <a:extLst>
              <a:ext uri="{FF2B5EF4-FFF2-40B4-BE49-F238E27FC236}">
                <a16:creationId xmlns:a16="http://schemas.microsoft.com/office/drawing/2014/main" id="{2DF87563-4E5A-44DD-95DC-2CE849265ADB}"/>
              </a:ext>
            </a:extLst>
          </p:cNvPr>
          <p:cNvSpPr/>
          <p:nvPr/>
        </p:nvSpPr>
        <p:spPr>
          <a:xfrm>
            <a:off x="4837005" y="1568918"/>
            <a:ext cx="3305968" cy="288873"/>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275BC49-AEB9-4ADB-A9D6-550AC3530DCB}"/>
              </a:ext>
            </a:extLst>
          </p:cNvPr>
          <p:cNvSpPr/>
          <p:nvPr/>
        </p:nvSpPr>
        <p:spPr>
          <a:xfrm>
            <a:off x="4917331" y="2212750"/>
            <a:ext cx="3221543" cy="2888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44EA051-2038-4B5B-9DE0-184CCC3A2C17}"/>
              </a:ext>
            </a:extLst>
          </p:cNvPr>
          <p:cNvSpPr/>
          <p:nvPr/>
        </p:nvSpPr>
        <p:spPr>
          <a:xfrm>
            <a:off x="4968337" y="2824036"/>
            <a:ext cx="3221543" cy="2888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BBFE9B8-0FB8-4DD9-A9BA-4D214898D586}"/>
              </a:ext>
            </a:extLst>
          </p:cNvPr>
          <p:cNvSpPr/>
          <p:nvPr/>
        </p:nvSpPr>
        <p:spPr>
          <a:xfrm>
            <a:off x="10847672" y="2212750"/>
            <a:ext cx="1096206" cy="92577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Brace 16">
            <a:extLst>
              <a:ext uri="{FF2B5EF4-FFF2-40B4-BE49-F238E27FC236}">
                <a16:creationId xmlns:a16="http://schemas.microsoft.com/office/drawing/2014/main" id="{49CA1126-E73D-42B8-8742-8CC10B5793B9}"/>
              </a:ext>
            </a:extLst>
          </p:cNvPr>
          <p:cNvSpPr/>
          <p:nvPr/>
        </p:nvSpPr>
        <p:spPr>
          <a:xfrm>
            <a:off x="8191098" y="1724389"/>
            <a:ext cx="259903" cy="543441"/>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9402E359-6753-4460-99B7-3BC90644CF1B}"/>
              </a:ext>
            </a:extLst>
          </p:cNvPr>
          <p:cNvSpPr txBox="1"/>
          <p:nvPr/>
        </p:nvSpPr>
        <p:spPr>
          <a:xfrm>
            <a:off x="8499126" y="1896085"/>
            <a:ext cx="1733055" cy="261610"/>
          </a:xfrm>
          <a:prstGeom prst="rect">
            <a:avLst/>
          </a:prstGeom>
          <a:solidFill>
            <a:srgbClr val="FFF2CC">
              <a:alpha val="49020"/>
            </a:srgbClr>
          </a:solidFill>
        </p:spPr>
        <p:txBody>
          <a:bodyPr wrap="square" rtlCol="0">
            <a:spAutoFit/>
          </a:bodyPr>
          <a:lstStyle/>
          <a:p>
            <a:r>
              <a:rPr lang="en-US" sz="1100" dirty="0">
                <a:solidFill>
                  <a:srgbClr val="FF0000"/>
                </a:solidFill>
              </a:rPr>
              <a:t>Not the same, continue</a:t>
            </a:r>
          </a:p>
        </p:txBody>
      </p:sp>
      <p:sp>
        <p:nvSpPr>
          <p:cNvPr id="42" name="Right Brace 41">
            <a:extLst>
              <a:ext uri="{FF2B5EF4-FFF2-40B4-BE49-F238E27FC236}">
                <a16:creationId xmlns:a16="http://schemas.microsoft.com/office/drawing/2014/main" id="{6FCD5869-EEAD-46E1-9395-B76E3BE53FE8}"/>
              </a:ext>
            </a:extLst>
          </p:cNvPr>
          <p:cNvSpPr/>
          <p:nvPr/>
        </p:nvSpPr>
        <p:spPr>
          <a:xfrm>
            <a:off x="8214028" y="2379044"/>
            <a:ext cx="259903" cy="543441"/>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173BF2F3-E96F-4A6D-A225-9B11BF5BA4EC}"/>
              </a:ext>
            </a:extLst>
          </p:cNvPr>
          <p:cNvSpPr txBox="1"/>
          <p:nvPr/>
        </p:nvSpPr>
        <p:spPr>
          <a:xfrm>
            <a:off x="8522056" y="2550740"/>
            <a:ext cx="2072530" cy="261610"/>
          </a:xfrm>
          <a:prstGeom prst="rect">
            <a:avLst/>
          </a:prstGeom>
          <a:solidFill>
            <a:srgbClr val="FFF2CC">
              <a:alpha val="49020"/>
            </a:srgbClr>
          </a:solidFill>
          <a:ln>
            <a:noFill/>
          </a:ln>
        </p:spPr>
        <p:txBody>
          <a:bodyPr wrap="square" rtlCol="0">
            <a:spAutoFit/>
          </a:bodyPr>
          <a:lstStyle/>
          <a:p>
            <a:r>
              <a:rPr lang="en-US" sz="1100" dirty="0">
                <a:solidFill>
                  <a:srgbClr val="00B050"/>
                </a:solidFill>
              </a:rPr>
              <a:t>The same,  merge geometries</a:t>
            </a:r>
          </a:p>
        </p:txBody>
      </p:sp>
      <p:pic>
        <p:nvPicPr>
          <p:cNvPr id="47" name="Picture 46">
            <a:extLst>
              <a:ext uri="{FF2B5EF4-FFF2-40B4-BE49-F238E27FC236}">
                <a16:creationId xmlns:a16="http://schemas.microsoft.com/office/drawing/2014/main" id="{4BA2E4D3-07E8-414D-8898-D33B5BCE368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480809" y="3528326"/>
            <a:ext cx="8446225" cy="279249"/>
          </a:xfrm>
          <a:prstGeom prst="rect">
            <a:avLst/>
          </a:prstGeom>
        </p:spPr>
      </p:pic>
      <p:pic>
        <p:nvPicPr>
          <p:cNvPr id="49" name="Picture 48">
            <a:extLst>
              <a:ext uri="{FF2B5EF4-FFF2-40B4-BE49-F238E27FC236}">
                <a16:creationId xmlns:a16="http://schemas.microsoft.com/office/drawing/2014/main" id="{808D164D-C184-44B2-9954-8F3F1C90149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497234" y="4163458"/>
            <a:ext cx="8377478" cy="279249"/>
          </a:xfrm>
          <a:prstGeom prst="rect">
            <a:avLst/>
          </a:prstGeom>
        </p:spPr>
      </p:pic>
      <p:pic>
        <p:nvPicPr>
          <p:cNvPr id="50" name="Picture 49">
            <a:extLst>
              <a:ext uri="{FF2B5EF4-FFF2-40B4-BE49-F238E27FC236}">
                <a16:creationId xmlns:a16="http://schemas.microsoft.com/office/drawing/2014/main" id="{B94E6C51-43D2-44AD-A972-471C3559A27A}"/>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480807" y="4803486"/>
            <a:ext cx="8410335" cy="269457"/>
          </a:xfrm>
          <a:prstGeom prst="rect">
            <a:avLst/>
          </a:prstGeom>
        </p:spPr>
      </p:pic>
      <p:pic>
        <p:nvPicPr>
          <p:cNvPr id="51" name="Picture 50">
            <a:extLst>
              <a:ext uri="{FF2B5EF4-FFF2-40B4-BE49-F238E27FC236}">
                <a16:creationId xmlns:a16="http://schemas.microsoft.com/office/drawing/2014/main" id="{BB1BF834-EE51-49CD-BC23-4DF04CA58E88}"/>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3497234" y="5345406"/>
            <a:ext cx="8377478" cy="279249"/>
          </a:xfrm>
          <a:prstGeom prst="rect">
            <a:avLst/>
          </a:prstGeom>
        </p:spPr>
      </p:pic>
      <p:sp>
        <p:nvSpPr>
          <p:cNvPr id="52" name="Rectangle 51">
            <a:extLst>
              <a:ext uri="{FF2B5EF4-FFF2-40B4-BE49-F238E27FC236}">
                <a16:creationId xmlns:a16="http://schemas.microsoft.com/office/drawing/2014/main" id="{3C9EA9CD-8F02-4417-B39D-5A5ED620DE01}"/>
              </a:ext>
            </a:extLst>
          </p:cNvPr>
          <p:cNvSpPr/>
          <p:nvPr/>
        </p:nvSpPr>
        <p:spPr>
          <a:xfrm>
            <a:off x="4942474" y="3512842"/>
            <a:ext cx="3221543" cy="2888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ight Brace 52">
            <a:extLst>
              <a:ext uri="{FF2B5EF4-FFF2-40B4-BE49-F238E27FC236}">
                <a16:creationId xmlns:a16="http://schemas.microsoft.com/office/drawing/2014/main" id="{6AFB8853-1A84-4D8E-8E75-F85C239DD2B4}"/>
              </a:ext>
            </a:extLst>
          </p:cNvPr>
          <p:cNvSpPr/>
          <p:nvPr/>
        </p:nvSpPr>
        <p:spPr>
          <a:xfrm>
            <a:off x="8242725" y="3060896"/>
            <a:ext cx="259903" cy="543441"/>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9ACBA493-4321-4BB3-90CE-F699EDCB8741}"/>
              </a:ext>
            </a:extLst>
          </p:cNvPr>
          <p:cNvSpPr txBox="1"/>
          <p:nvPr/>
        </p:nvSpPr>
        <p:spPr>
          <a:xfrm>
            <a:off x="8550753" y="3232592"/>
            <a:ext cx="2072530" cy="261610"/>
          </a:xfrm>
          <a:prstGeom prst="rect">
            <a:avLst/>
          </a:prstGeom>
          <a:solidFill>
            <a:srgbClr val="FFF2CC">
              <a:alpha val="49020"/>
            </a:srgbClr>
          </a:solidFill>
          <a:ln>
            <a:noFill/>
          </a:ln>
        </p:spPr>
        <p:txBody>
          <a:bodyPr wrap="square" rtlCol="0">
            <a:spAutoFit/>
          </a:bodyPr>
          <a:lstStyle/>
          <a:p>
            <a:r>
              <a:rPr lang="en-US" sz="1100" dirty="0">
                <a:solidFill>
                  <a:srgbClr val="00B050"/>
                </a:solidFill>
              </a:rPr>
              <a:t>The same,  merge geometries</a:t>
            </a:r>
          </a:p>
        </p:txBody>
      </p:sp>
      <p:sp>
        <p:nvSpPr>
          <p:cNvPr id="55" name="Rectangle: Rounded Corners 54">
            <a:extLst>
              <a:ext uri="{FF2B5EF4-FFF2-40B4-BE49-F238E27FC236}">
                <a16:creationId xmlns:a16="http://schemas.microsoft.com/office/drawing/2014/main" id="{BAE10E96-5AEE-4933-9E7A-E56DB67DCCF3}"/>
              </a:ext>
            </a:extLst>
          </p:cNvPr>
          <p:cNvSpPr/>
          <p:nvPr/>
        </p:nvSpPr>
        <p:spPr>
          <a:xfrm>
            <a:off x="10854976" y="2212749"/>
            <a:ext cx="1096206" cy="162153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02FD31B-843B-4EF7-A2B6-4DFAE6B5C0D2}"/>
              </a:ext>
            </a:extLst>
          </p:cNvPr>
          <p:cNvSpPr/>
          <p:nvPr/>
        </p:nvSpPr>
        <p:spPr>
          <a:xfrm>
            <a:off x="4968337" y="4135130"/>
            <a:ext cx="3221543" cy="2888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Brace 56">
            <a:extLst>
              <a:ext uri="{FF2B5EF4-FFF2-40B4-BE49-F238E27FC236}">
                <a16:creationId xmlns:a16="http://schemas.microsoft.com/office/drawing/2014/main" id="{FF44C7F3-A5AA-483C-8973-0F368B02F9F8}"/>
              </a:ext>
            </a:extLst>
          </p:cNvPr>
          <p:cNvSpPr/>
          <p:nvPr/>
        </p:nvSpPr>
        <p:spPr>
          <a:xfrm>
            <a:off x="8290552" y="3742670"/>
            <a:ext cx="259903" cy="543441"/>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Box 57">
            <a:extLst>
              <a:ext uri="{FF2B5EF4-FFF2-40B4-BE49-F238E27FC236}">
                <a16:creationId xmlns:a16="http://schemas.microsoft.com/office/drawing/2014/main" id="{56471E81-657A-4371-9717-56494102CA11}"/>
              </a:ext>
            </a:extLst>
          </p:cNvPr>
          <p:cNvSpPr txBox="1"/>
          <p:nvPr/>
        </p:nvSpPr>
        <p:spPr>
          <a:xfrm>
            <a:off x="8598580" y="3914366"/>
            <a:ext cx="2072530" cy="261610"/>
          </a:xfrm>
          <a:prstGeom prst="rect">
            <a:avLst/>
          </a:prstGeom>
          <a:solidFill>
            <a:srgbClr val="FFF2CC">
              <a:alpha val="49020"/>
            </a:srgbClr>
          </a:solidFill>
          <a:ln>
            <a:noFill/>
          </a:ln>
        </p:spPr>
        <p:txBody>
          <a:bodyPr wrap="square" rtlCol="0">
            <a:spAutoFit/>
          </a:bodyPr>
          <a:lstStyle/>
          <a:p>
            <a:r>
              <a:rPr lang="en-US" sz="1100" dirty="0">
                <a:solidFill>
                  <a:srgbClr val="00B050"/>
                </a:solidFill>
              </a:rPr>
              <a:t>The same,  merge geometries</a:t>
            </a:r>
          </a:p>
        </p:txBody>
      </p:sp>
      <p:sp>
        <p:nvSpPr>
          <p:cNvPr id="59" name="Rectangle: Rounded Corners 58">
            <a:extLst>
              <a:ext uri="{FF2B5EF4-FFF2-40B4-BE49-F238E27FC236}">
                <a16:creationId xmlns:a16="http://schemas.microsoft.com/office/drawing/2014/main" id="{E1A5B1A2-6B70-49FA-B973-E07C1D98C2EB}"/>
              </a:ext>
            </a:extLst>
          </p:cNvPr>
          <p:cNvSpPr/>
          <p:nvPr/>
        </p:nvSpPr>
        <p:spPr>
          <a:xfrm>
            <a:off x="10842902" y="2212748"/>
            <a:ext cx="1108280" cy="2247245"/>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5EE3917-6BA7-477D-9726-DEE0825F4C82}"/>
              </a:ext>
            </a:extLst>
          </p:cNvPr>
          <p:cNvSpPr/>
          <p:nvPr/>
        </p:nvSpPr>
        <p:spPr>
          <a:xfrm>
            <a:off x="4968337" y="4760038"/>
            <a:ext cx="3221543" cy="2888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Brace 60">
            <a:extLst>
              <a:ext uri="{FF2B5EF4-FFF2-40B4-BE49-F238E27FC236}">
                <a16:creationId xmlns:a16="http://schemas.microsoft.com/office/drawing/2014/main" id="{E8567D9D-B0BE-44BE-B5F1-2E4B82B905D3}"/>
              </a:ext>
            </a:extLst>
          </p:cNvPr>
          <p:cNvSpPr/>
          <p:nvPr/>
        </p:nvSpPr>
        <p:spPr>
          <a:xfrm>
            <a:off x="8290552" y="4367578"/>
            <a:ext cx="259903" cy="543441"/>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a:extLst>
              <a:ext uri="{FF2B5EF4-FFF2-40B4-BE49-F238E27FC236}">
                <a16:creationId xmlns:a16="http://schemas.microsoft.com/office/drawing/2014/main" id="{25ECCF0E-81B6-4EF3-9E04-650FCB867554}"/>
              </a:ext>
            </a:extLst>
          </p:cNvPr>
          <p:cNvSpPr txBox="1"/>
          <p:nvPr/>
        </p:nvSpPr>
        <p:spPr>
          <a:xfrm>
            <a:off x="8598580" y="4539274"/>
            <a:ext cx="2072530" cy="261610"/>
          </a:xfrm>
          <a:prstGeom prst="rect">
            <a:avLst/>
          </a:prstGeom>
          <a:solidFill>
            <a:srgbClr val="FFF2CC">
              <a:alpha val="49020"/>
            </a:srgbClr>
          </a:solidFill>
          <a:ln>
            <a:noFill/>
          </a:ln>
        </p:spPr>
        <p:txBody>
          <a:bodyPr wrap="square" rtlCol="0">
            <a:spAutoFit/>
          </a:bodyPr>
          <a:lstStyle/>
          <a:p>
            <a:r>
              <a:rPr lang="en-US" sz="1100" dirty="0">
                <a:solidFill>
                  <a:srgbClr val="00B050"/>
                </a:solidFill>
              </a:rPr>
              <a:t>The same,  merge geometries</a:t>
            </a:r>
          </a:p>
        </p:txBody>
      </p:sp>
      <p:sp>
        <p:nvSpPr>
          <p:cNvPr id="63" name="Rectangle: Rounded Corners 62">
            <a:extLst>
              <a:ext uri="{FF2B5EF4-FFF2-40B4-BE49-F238E27FC236}">
                <a16:creationId xmlns:a16="http://schemas.microsoft.com/office/drawing/2014/main" id="{325C2756-AB64-4060-900A-1EC57A029D46}"/>
              </a:ext>
            </a:extLst>
          </p:cNvPr>
          <p:cNvSpPr/>
          <p:nvPr/>
        </p:nvSpPr>
        <p:spPr>
          <a:xfrm>
            <a:off x="10842902" y="2837656"/>
            <a:ext cx="1108280" cy="2807433"/>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681CD3E-B019-4680-8D54-315992A76984}"/>
              </a:ext>
            </a:extLst>
          </p:cNvPr>
          <p:cNvSpPr/>
          <p:nvPr/>
        </p:nvSpPr>
        <p:spPr>
          <a:xfrm>
            <a:off x="4965457" y="5345406"/>
            <a:ext cx="3221543" cy="2888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Brace 64">
            <a:extLst>
              <a:ext uri="{FF2B5EF4-FFF2-40B4-BE49-F238E27FC236}">
                <a16:creationId xmlns:a16="http://schemas.microsoft.com/office/drawing/2014/main" id="{244A05D3-7E1D-4299-B493-82A0B999FA3B}"/>
              </a:ext>
            </a:extLst>
          </p:cNvPr>
          <p:cNvSpPr/>
          <p:nvPr/>
        </p:nvSpPr>
        <p:spPr>
          <a:xfrm>
            <a:off x="8287672" y="4952946"/>
            <a:ext cx="259903" cy="543441"/>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0E4A041B-3A1E-470F-B297-1AC136AF40DB}"/>
              </a:ext>
            </a:extLst>
          </p:cNvPr>
          <p:cNvSpPr txBox="1"/>
          <p:nvPr/>
        </p:nvSpPr>
        <p:spPr>
          <a:xfrm>
            <a:off x="8595700" y="5124642"/>
            <a:ext cx="2072530" cy="261610"/>
          </a:xfrm>
          <a:prstGeom prst="rect">
            <a:avLst/>
          </a:prstGeom>
          <a:solidFill>
            <a:srgbClr val="FFF2CC">
              <a:alpha val="49020"/>
            </a:srgbClr>
          </a:solidFill>
          <a:ln>
            <a:noFill/>
          </a:ln>
        </p:spPr>
        <p:txBody>
          <a:bodyPr wrap="square" rtlCol="0">
            <a:spAutoFit/>
          </a:bodyPr>
          <a:lstStyle/>
          <a:p>
            <a:r>
              <a:rPr lang="en-US" sz="1100" dirty="0">
                <a:solidFill>
                  <a:srgbClr val="00B050"/>
                </a:solidFill>
              </a:rPr>
              <a:t>The same,  merge geometries</a:t>
            </a:r>
          </a:p>
        </p:txBody>
      </p:sp>
      <p:pic>
        <p:nvPicPr>
          <p:cNvPr id="25" name="Picture 24">
            <a:extLst>
              <a:ext uri="{FF2B5EF4-FFF2-40B4-BE49-F238E27FC236}">
                <a16:creationId xmlns:a16="http://schemas.microsoft.com/office/drawing/2014/main" id="{E948E66D-687C-46D4-8AD1-E39257808D86}"/>
              </a:ext>
            </a:extLst>
          </p:cNvPr>
          <p:cNvPicPr>
            <a:picLocks noChangeAspect="1"/>
          </p:cNvPicPr>
          <p:nvPr/>
        </p:nvPicPr>
        <p:blipFill>
          <a:blip r:embed="rId14"/>
          <a:stretch>
            <a:fillRect/>
          </a:stretch>
        </p:blipFill>
        <p:spPr>
          <a:xfrm>
            <a:off x="3480807" y="6043950"/>
            <a:ext cx="8393905" cy="292527"/>
          </a:xfrm>
          <a:prstGeom prst="rect">
            <a:avLst/>
          </a:prstGeom>
        </p:spPr>
      </p:pic>
      <p:pic>
        <p:nvPicPr>
          <p:cNvPr id="28" name="Picture 27">
            <a:extLst>
              <a:ext uri="{FF2B5EF4-FFF2-40B4-BE49-F238E27FC236}">
                <a16:creationId xmlns:a16="http://schemas.microsoft.com/office/drawing/2014/main" id="{AAED31E2-AA3F-4340-B8E6-F7C05EE06621}"/>
              </a:ext>
            </a:extLst>
          </p:cNvPr>
          <p:cNvPicPr>
            <a:picLocks noChangeAspect="1"/>
          </p:cNvPicPr>
          <p:nvPr/>
        </p:nvPicPr>
        <p:blipFill>
          <a:blip r:embed="rId15"/>
          <a:stretch>
            <a:fillRect/>
          </a:stretch>
        </p:blipFill>
        <p:spPr>
          <a:xfrm>
            <a:off x="439601" y="5887999"/>
            <a:ext cx="1905280" cy="441567"/>
          </a:xfrm>
          <a:prstGeom prst="rect">
            <a:avLst/>
          </a:prstGeom>
        </p:spPr>
      </p:pic>
      <p:sp>
        <p:nvSpPr>
          <p:cNvPr id="67" name="Right Brace 66">
            <a:extLst>
              <a:ext uri="{FF2B5EF4-FFF2-40B4-BE49-F238E27FC236}">
                <a16:creationId xmlns:a16="http://schemas.microsoft.com/office/drawing/2014/main" id="{675526C0-EA1E-46B6-BEC4-5090EA96EC06}"/>
              </a:ext>
            </a:extLst>
          </p:cNvPr>
          <p:cNvSpPr/>
          <p:nvPr/>
        </p:nvSpPr>
        <p:spPr>
          <a:xfrm>
            <a:off x="8300530" y="5585498"/>
            <a:ext cx="259903" cy="543441"/>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BA12BC64-4C8C-44A3-B958-589B6BF81D54}"/>
              </a:ext>
            </a:extLst>
          </p:cNvPr>
          <p:cNvSpPr txBox="1"/>
          <p:nvPr/>
        </p:nvSpPr>
        <p:spPr>
          <a:xfrm>
            <a:off x="8608558" y="5757194"/>
            <a:ext cx="1733055" cy="261610"/>
          </a:xfrm>
          <a:prstGeom prst="rect">
            <a:avLst/>
          </a:prstGeom>
          <a:solidFill>
            <a:srgbClr val="FFF2CC">
              <a:alpha val="49020"/>
            </a:srgbClr>
          </a:solidFill>
        </p:spPr>
        <p:txBody>
          <a:bodyPr wrap="square" rtlCol="0">
            <a:spAutoFit/>
          </a:bodyPr>
          <a:lstStyle/>
          <a:p>
            <a:r>
              <a:rPr lang="en-US" sz="1100" dirty="0">
                <a:solidFill>
                  <a:srgbClr val="FF0000"/>
                </a:solidFill>
              </a:rPr>
              <a:t>Not the same, continue</a:t>
            </a:r>
          </a:p>
        </p:txBody>
      </p:sp>
      <p:sp>
        <p:nvSpPr>
          <p:cNvPr id="69" name="Rectangle 68">
            <a:extLst>
              <a:ext uri="{FF2B5EF4-FFF2-40B4-BE49-F238E27FC236}">
                <a16:creationId xmlns:a16="http://schemas.microsoft.com/office/drawing/2014/main" id="{65F77053-15E8-4FC6-800D-0A7BD187BC91}"/>
              </a:ext>
            </a:extLst>
          </p:cNvPr>
          <p:cNvSpPr/>
          <p:nvPr/>
        </p:nvSpPr>
        <p:spPr>
          <a:xfrm>
            <a:off x="4937797" y="6033140"/>
            <a:ext cx="3305968" cy="288873"/>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6A55FB50-3510-4C74-AC53-99B9EF4E690C}"/>
              </a:ext>
            </a:extLst>
          </p:cNvPr>
          <p:cNvSpPr/>
          <p:nvPr/>
        </p:nvSpPr>
        <p:spPr>
          <a:xfrm>
            <a:off x="3516698" y="2196447"/>
            <a:ext cx="468161" cy="38987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B5B74E7-A979-4A2F-9A55-DEBD237ED9CB}"/>
              </a:ext>
            </a:extLst>
          </p:cNvPr>
          <p:cNvSpPr/>
          <p:nvPr/>
        </p:nvSpPr>
        <p:spPr>
          <a:xfrm>
            <a:off x="3869599" y="5301448"/>
            <a:ext cx="468161" cy="38708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67F862A-73E7-45FF-A6E9-BB985E5E58FB}"/>
              </a:ext>
            </a:extLst>
          </p:cNvPr>
          <p:cNvSpPr/>
          <p:nvPr/>
        </p:nvSpPr>
        <p:spPr>
          <a:xfrm>
            <a:off x="905275" y="6128939"/>
            <a:ext cx="1429564" cy="19927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22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4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6"/>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55"/>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0"/>
                                        </p:tgtEl>
                                        <p:attrNameLst>
                                          <p:attrName>style.visibility</p:attrName>
                                        </p:attrNameLst>
                                      </p:cBhvr>
                                      <p:to>
                                        <p:strVal val="visible"/>
                                      </p:to>
                                    </p:set>
                                  </p:childTnLst>
                                </p:cTn>
                              </p:par>
                              <p:par>
                                <p:cTn id="105" presetID="1" presetClass="exit" presetSubtype="0" fill="hold" grpId="1" nodeType="withEffect">
                                  <p:stCondLst>
                                    <p:cond delay="0"/>
                                  </p:stCondLst>
                                  <p:childTnLst>
                                    <p:set>
                                      <p:cBhvr>
                                        <p:cTn id="106" dur="1" fill="hold">
                                          <p:stCondLst>
                                            <p:cond delay="0"/>
                                          </p:stCondLst>
                                        </p:cTn>
                                        <p:tgtEl>
                                          <p:spTgt spid="59"/>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6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5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6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8"/>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7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0"/>
                                        </p:tgtEl>
                                        <p:attrNameLst>
                                          <p:attrName>style.visibility</p:attrName>
                                        </p:attrNameLst>
                                      </p:cBhvr>
                                      <p:to>
                                        <p:strVal val="visible"/>
                                      </p:to>
                                    </p:set>
                                  </p:childTnLst>
                                </p:cTn>
                              </p:par>
                              <p:par>
                                <p:cTn id="135" presetID="7" presetClass="emph" presetSubtype="2" fill="hold" nodeType="withEffect">
                                  <p:stCondLst>
                                    <p:cond delay="0"/>
                                  </p:stCondLst>
                                  <p:childTnLst>
                                    <p:animClr clrSpc="rgb" dir="cw">
                                      <p:cBhvr>
                                        <p:cTn id="136" dur="2000" fill="hold"/>
                                        <p:tgtEl>
                                          <p:spTgt spid="36"/>
                                        </p:tgtEl>
                                        <p:attrNameLst>
                                          <p:attrName>stroke.color</p:attrName>
                                        </p:attrNameLst>
                                      </p:cBhvr>
                                      <p:to>
                                        <a:schemeClr val="accent2"/>
                                      </p:to>
                                    </p:animClr>
                                    <p:set>
                                      <p:cBhvr>
                                        <p:cTn id="137" dur="2000" fill="hold"/>
                                        <p:tgtEl>
                                          <p:spTgt spid="36"/>
                                        </p:tgtEl>
                                        <p:attrNameLst>
                                          <p:attrName>stroke.on</p:attrName>
                                        </p:attrNameLst>
                                      </p:cBhvr>
                                      <p:to>
                                        <p:strVal val="true"/>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0" nodeType="clickEffect">
                                  <p:stCondLst>
                                    <p:cond delay="0"/>
                                  </p:stCondLst>
                                  <p:childTnLst>
                                    <p:set>
                                      <p:cBhvr>
                                        <p:cTn id="141"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30" grpId="0" animBg="1"/>
      <p:bldP spid="30" grpId="1" animBg="1"/>
      <p:bldP spid="31" grpId="0" animBg="1"/>
      <p:bldP spid="6" grpId="0" animBg="1"/>
      <p:bldP spid="36" grpId="0" animBg="1"/>
      <p:bldP spid="38" grpId="0" animBg="1"/>
      <p:bldP spid="16" grpId="0" animBg="1"/>
      <p:bldP spid="16" grpId="1" animBg="1"/>
      <p:bldP spid="17" grpId="0" animBg="1"/>
      <p:bldP spid="23" grpId="0" animBg="1"/>
      <p:bldP spid="42" grpId="0" animBg="1"/>
      <p:bldP spid="45" grpId="0" animBg="1"/>
      <p:bldP spid="52" grpId="0" animBg="1"/>
      <p:bldP spid="53" grpId="0" animBg="1"/>
      <p:bldP spid="54" grpId="0" animBg="1"/>
      <p:bldP spid="55" grpId="0" animBg="1"/>
      <p:bldP spid="55" grpId="1" animBg="1"/>
      <p:bldP spid="56" grpId="0" animBg="1"/>
      <p:bldP spid="57" grpId="0" animBg="1"/>
      <p:bldP spid="58" grpId="0" animBg="1"/>
      <p:bldP spid="59" grpId="0" animBg="1"/>
      <p:bldP spid="59" grpId="1"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6CB9-8A7B-42BE-83DF-54A7AA800583}"/>
              </a:ext>
            </a:extLst>
          </p:cNvPr>
          <p:cNvSpPr>
            <a:spLocks noGrp="1"/>
          </p:cNvSpPr>
          <p:nvPr>
            <p:ph type="title"/>
          </p:nvPr>
        </p:nvSpPr>
        <p:spPr>
          <a:xfrm>
            <a:off x="0" y="0"/>
            <a:ext cx="10515600" cy="625642"/>
          </a:xfrm>
        </p:spPr>
        <p:txBody>
          <a:bodyPr>
            <a:normAutofit fontScale="90000"/>
          </a:bodyPr>
          <a:lstStyle/>
          <a:p>
            <a:r>
              <a:rPr lang="en-US" dirty="0"/>
              <a:t>What’s the approach ?</a:t>
            </a:r>
          </a:p>
        </p:txBody>
      </p:sp>
      <p:pic>
        <p:nvPicPr>
          <p:cNvPr id="6" name="Picture 5">
            <a:extLst>
              <a:ext uri="{FF2B5EF4-FFF2-40B4-BE49-F238E27FC236}">
                <a16:creationId xmlns:a16="http://schemas.microsoft.com/office/drawing/2014/main" id="{E108403D-11D1-477E-9D4E-5C6CC0188439}"/>
              </a:ext>
            </a:extLst>
          </p:cNvPr>
          <p:cNvPicPr>
            <a:picLocks noChangeAspect="1"/>
          </p:cNvPicPr>
          <p:nvPr/>
        </p:nvPicPr>
        <p:blipFill>
          <a:blip r:embed="rId2"/>
          <a:stretch>
            <a:fillRect/>
          </a:stretch>
        </p:blipFill>
        <p:spPr>
          <a:xfrm>
            <a:off x="405213" y="674838"/>
            <a:ext cx="8414047" cy="1084443"/>
          </a:xfrm>
          <a:prstGeom prst="rect">
            <a:avLst/>
          </a:prstGeom>
        </p:spPr>
      </p:pic>
      <p:sp>
        <p:nvSpPr>
          <p:cNvPr id="15" name="Rectangle 14">
            <a:extLst>
              <a:ext uri="{FF2B5EF4-FFF2-40B4-BE49-F238E27FC236}">
                <a16:creationId xmlns:a16="http://schemas.microsoft.com/office/drawing/2014/main" id="{B3BB3E83-ECFB-4A70-90FF-B51D27752A52}"/>
              </a:ext>
            </a:extLst>
          </p:cNvPr>
          <p:cNvSpPr/>
          <p:nvPr/>
        </p:nvSpPr>
        <p:spPr>
          <a:xfrm>
            <a:off x="7871924" y="895850"/>
            <a:ext cx="947336" cy="86343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206B469-61CB-4645-B2E2-AA544B4A5249}"/>
              </a:ext>
            </a:extLst>
          </p:cNvPr>
          <p:cNvSpPr/>
          <p:nvPr/>
        </p:nvSpPr>
        <p:spPr>
          <a:xfrm>
            <a:off x="2230452" y="933796"/>
            <a:ext cx="2302039" cy="69845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F754C0E-205B-4079-A6F0-A7F1ABF9CC80}"/>
              </a:ext>
            </a:extLst>
          </p:cNvPr>
          <p:cNvSpPr txBox="1"/>
          <p:nvPr/>
        </p:nvSpPr>
        <p:spPr>
          <a:xfrm>
            <a:off x="6353368" y="4327654"/>
            <a:ext cx="4571999" cy="369332"/>
          </a:xfrm>
          <a:prstGeom prst="rect">
            <a:avLst/>
          </a:prstGeom>
          <a:noFill/>
        </p:spPr>
        <p:txBody>
          <a:bodyPr wrap="square" rtlCol="0">
            <a:spAutoFit/>
          </a:bodyPr>
          <a:lstStyle/>
          <a:p>
            <a:r>
              <a:rPr lang="en-US" b="1" dirty="0">
                <a:solidFill>
                  <a:srgbClr val="0070C0"/>
                </a:solidFill>
              </a:rPr>
              <a:t>Required Information for Merging Segments</a:t>
            </a:r>
          </a:p>
        </p:txBody>
      </p:sp>
      <p:sp>
        <p:nvSpPr>
          <p:cNvPr id="9" name="Rectangle 8">
            <a:extLst>
              <a:ext uri="{FF2B5EF4-FFF2-40B4-BE49-F238E27FC236}">
                <a16:creationId xmlns:a16="http://schemas.microsoft.com/office/drawing/2014/main" id="{6D6AD88C-D27C-429C-AA38-7B1EB2D81811}"/>
              </a:ext>
            </a:extLst>
          </p:cNvPr>
          <p:cNvSpPr/>
          <p:nvPr/>
        </p:nvSpPr>
        <p:spPr>
          <a:xfrm>
            <a:off x="5960884" y="933796"/>
            <a:ext cx="396846" cy="68164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7307F0C-6C08-4882-AD9E-BD65DFC368AB}"/>
              </a:ext>
            </a:extLst>
          </p:cNvPr>
          <p:cNvPicPr>
            <a:picLocks noChangeAspect="1"/>
          </p:cNvPicPr>
          <p:nvPr/>
        </p:nvPicPr>
        <p:blipFill>
          <a:blip r:embed="rId3"/>
          <a:stretch>
            <a:fillRect/>
          </a:stretch>
        </p:blipFill>
        <p:spPr>
          <a:xfrm>
            <a:off x="405213" y="2017038"/>
            <a:ext cx="3611310" cy="4757663"/>
          </a:xfrm>
          <a:prstGeom prst="rect">
            <a:avLst/>
          </a:prstGeom>
        </p:spPr>
      </p:pic>
      <p:sp>
        <p:nvSpPr>
          <p:cNvPr id="10" name="Rectangle 9">
            <a:extLst>
              <a:ext uri="{FF2B5EF4-FFF2-40B4-BE49-F238E27FC236}">
                <a16:creationId xmlns:a16="http://schemas.microsoft.com/office/drawing/2014/main" id="{847C79E7-8A75-428C-9071-4E5F97FE014C}"/>
              </a:ext>
            </a:extLst>
          </p:cNvPr>
          <p:cNvSpPr/>
          <p:nvPr/>
        </p:nvSpPr>
        <p:spPr>
          <a:xfrm>
            <a:off x="405212" y="916985"/>
            <a:ext cx="868111" cy="69845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AB82241-AA7E-4B8D-BADC-034A3D648CC4}"/>
              </a:ext>
            </a:extLst>
          </p:cNvPr>
          <p:cNvCxnSpPr>
            <a:cxnSpLocks/>
            <a:endCxn id="11" idx="6"/>
          </p:cNvCxnSpPr>
          <p:nvPr/>
        </p:nvCxnSpPr>
        <p:spPr>
          <a:xfrm flipH="1">
            <a:off x="2914116" y="1119499"/>
            <a:ext cx="3529414" cy="11304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2D3DBC-0AE7-40BA-8515-ECD5FE5BE2B1}"/>
              </a:ext>
            </a:extLst>
          </p:cNvPr>
          <p:cNvSpPr/>
          <p:nvPr/>
        </p:nvSpPr>
        <p:spPr>
          <a:xfrm>
            <a:off x="2531444" y="2149785"/>
            <a:ext cx="382672" cy="2003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A9DC9CD-5477-463B-A589-F863890C4AA6}"/>
              </a:ext>
            </a:extLst>
          </p:cNvPr>
          <p:cNvSpPr/>
          <p:nvPr/>
        </p:nvSpPr>
        <p:spPr>
          <a:xfrm>
            <a:off x="1164008" y="2149784"/>
            <a:ext cx="792979" cy="2003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B0DCFD-FD4B-4AB1-8C54-A04F8C23D758}"/>
              </a:ext>
            </a:extLst>
          </p:cNvPr>
          <p:cNvSpPr txBox="1"/>
          <p:nvPr/>
        </p:nvSpPr>
        <p:spPr>
          <a:xfrm>
            <a:off x="4271540" y="2120369"/>
            <a:ext cx="2723028" cy="2062103"/>
          </a:xfrm>
          <a:prstGeom prst="rect">
            <a:avLst/>
          </a:prstGeom>
          <a:noFill/>
        </p:spPr>
        <p:txBody>
          <a:bodyPr wrap="square" rtlCol="0">
            <a:spAutoFit/>
          </a:bodyPr>
          <a:lstStyle/>
          <a:p>
            <a:r>
              <a:rPr lang="en-US" sz="2000" b="1" dirty="0">
                <a:solidFill>
                  <a:srgbClr val="0070C0"/>
                </a:solidFill>
              </a:rPr>
              <a:t>Program Internal Logic:</a:t>
            </a:r>
          </a:p>
          <a:p>
            <a:pPr marL="285750" indent="-285750">
              <a:buFont typeface="Arial" panose="020B0604020202020204" pitchFamily="34" charset="0"/>
              <a:buChar char="•"/>
            </a:pPr>
            <a:r>
              <a:rPr lang="en-US" dirty="0"/>
              <a:t>Gets next B-node</a:t>
            </a:r>
          </a:p>
          <a:p>
            <a:pPr marL="285750" indent="-285750">
              <a:buFont typeface="Arial" panose="020B0604020202020204" pitchFamily="34" charset="0"/>
              <a:buChar char="•"/>
            </a:pPr>
            <a:r>
              <a:rPr lang="en-US" dirty="0"/>
              <a:t>Finds link(s) at B-node</a:t>
            </a:r>
          </a:p>
          <a:p>
            <a:pPr marL="285750" indent="-285750">
              <a:buFont typeface="Arial" panose="020B0604020202020204" pitchFamily="34" charset="0"/>
              <a:buChar char="•"/>
            </a:pPr>
            <a:r>
              <a:rPr lang="en-US" dirty="0"/>
              <a:t>Compares attribute</a:t>
            </a:r>
          </a:p>
          <a:p>
            <a:pPr marL="285750" indent="-285750">
              <a:buFont typeface="Arial" panose="020B0604020202020204" pitchFamily="34" charset="0"/>
              <a:buChar char="•"/>
            </a:pPr>
            <a:r>
              <a:rPr lang="en-US" dirty="0"/>
              <a:t>Assigns consolidate ID and sub-segment sequence id</a:t>
            </a:r>
          </a:p>
        </p:txBody>
      </p:sp>
      <p:sp>
        <p:nvSpPr>
          <p:cNvPr id="23" name="Rectangle 22">
            <a:extLst>
              <a:ext uri="{FF2B5EF4-FFF2-40B4-BE49-F238E27FC236}">
                <a16:creationId xmlns:a16="http://schemas.microsoft.com/office/drawing/2014/main" id="{8CAE9E3D-801E-4233-942A-B54AAB6446A5}"/>
              </a:ext>
            </a:extLst>
          </p:cNvPr>
          <p:cNvSpPr/>
          <p:nvPr/>
        </p:nvSpPr>
        <p:spPr>
          <a:xfrm>
            <a:off x="5420099" y="361797"/>
            <a:ext cx="3148939" cy="276999"/>
          </a:xfrm>
          <a:prstGeom prst="rect">
            <a:avLst/>
          </a:prstGeom>
        </p:spPr>
        <p:txBody>
          <a:bodyPr wrap="none">
            <a:spAutoFit/>
          </a:bodyPr>
          <a:lstStyle/>
          <a:p>
            <a:r>
              <a:rPr lang="en-US" sz="1200" b="1" dirty="0">
                <a:solidFill>
                  <a:srgbClr val="0070C0"/>
                </a:solidFill>
              </a:rPr>
              <a:t>Input: Link Attributes, List of fields to compare</a:t>
            </a:r>
          </a:p>
        </p:txBody>
      </p:sp>
      <p:pic>
        <p:nvPicPr>
          <p:cNvPr id="25" name="Picture 24">
            <a:extLst>
              <a:ext uri="{FF2B5EF4-FFF2-40B4-BE49-F238E27FC236}">
                <a16:creationId xmlns:a16="http://schemas.microsoft.com/office/drawing/2014/main" id="{0959C79D-2D9B-4494-A45D-34BD7527BA26}"/>
              </a:ext>
            </a:extLst>
          </p:cNvPr>
          <p:cNvPicPr>
            <a:picLocks noChangeAspect="1"/>
          </p:cNvPicPr>
          <p:nvPr/>
        </p:nvPicPr>
        <p:blipFill>
          <a:blip r:embed="rId4"/>
          <a:stretch>
            <a:fillRect/>
          </a:stretch>
        </p:blipFill>
        <p:spPr>
          <a:xfrm>
            <a:off x="4692353" y="4783017"/>
            <a:ext cx="7342084" cy="1940600"/>
          </a:xfrm>
          <a:prstGeom prst="rect">
            <a:avLst/>
          </a:prstGeom>
        </p:spPr>
      </p:pic>
      <p:sp>
        <p:nvSpPr>
          <p:cNvPr id="26" name="Rectangle 25">
            <a:extLst>
              <a:ext uri="{FF2B5EF4-FFF2-40B4-BE49-F238E27FC236}">
                <a16:creationId xmlns:a16="http://schemas.microsoft.com/office/drawing/2014/main" id="{57023BE3-87F3-4D86-A606-C6C1AA4E183F}"/>
              </a:ext>
            </a:extLst>
          </p:cNvPr>
          <p:cNvSpPr/>
          <p:nvPr/>
        </p:nvSpPr>
        <p:spPr>
          <a:xfrm>
            <a:off x="8505825" y="5700833"/>
            <a:ext cx="1952625" cy="10227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301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9" grpId="0" animBg="1"/>
      <p:bldP spid="10" grpId="0" animBg="1"/>
      <p:bldP spid="11" grpId="0" animBg="1"/>
      <p:bldP spid="19" grpId="0" animBg="1"/>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9D99-1E8D-4208-AE96-AD434ACF4EEE}"/>
              </a:ext>
            </a:extLst>
          </p:cNvPr>
          <p:cNvSpPr>
            <a:spLocks noGrp="1"/>
          </p:cNvSpPr>
          <p:nvPr>
            <p:ph type="title"/>
          </p:nvPr>
        </p:nvSpPr>
        <p:spPr>
          <a:xfrm>
            <a:off x="0" y="32545"/>
            <a:ext cx="10515600" cy="662782"/>
          </a:xfrm>
        </p:spPr>
        <p:txBody>
          <a:bodyPr>
            <a:normAutofit fontScale="90000"/>
          </a:bodyPr>
          <a:lstStyle/>
          <a:p>
            <a:r>
              <a:rPr lang="en-US" b="1" dirty="0"/>
              <a:t>Overview</a:t>
            </a:r>
          </a:p>
        </p:txBody>
      </p:sp>
      <p:sp>
        <p:nvSpPr>
          <p:cNvPr id="3" name="Content Placeholder 2">
            <a:extLst>
              <a:ext uri="{FF2B5EF4-FFF2-40B4-BE49-F238E27FC236}">
                <a16:creationId xmlns:a16="http://schemas.microsoft.com/office/drawing/2014/main" id="{6DDC67B9-E443-426E-BA55-FEDCD8DAC644}"/>
              </a:ext>
            </a:extLst>
          </p:cNvPr>
          <p:cNvSpPr>
            <a:spLocks noGrp="1"/>
          </p:cNvSpPr>
          <p:nvPr>
            <p:ph idx="1"/>
          </p:nvPr>
        </p:nvSpPr>
        <p:spPr>
          <a:xfrm>
            <a:off x="609600" y="1633893"/>
            <a:ext cx="4998168" cy="4575175"/>
          </a:xfrm>
        </p:spPr>
        <p:txBody>
          <a:bodyPr vert="horz" lIns="91440" tIns="45720" rIns="91440" bIns="45720" rtlCol="0">
            <a:normAutofit/>
          </a:bodyPr>
          <a:lstStyle/>
          <a:p>
            <a:pPr marL="514350" indent="-514350">
              <a:buFont typeface="+mj-lt"/>
              <a:buAutoNum type="arabicPeriod"/>
            </a:pPr>
            <a:r>
              <a:rPr lang="en-US" sz="2400" b="1" dirty="0"/>
              <a:t>Background </a:t>
            </a:r>
          </a:p>
          <a:p>
            <a:pPr marL="514350" indent="-514350">
              <a:buFont typeface="+mj-lt"/>
              <a:buAutoNum type="arabicPeriod"/>
            </a:pPr>
            <a:endParaRPr lang="en-US" sz="2000" dirty="0"/>
          </a:p>
          <a:p>
            <a:pPr marL="514350" indent="-514350">
              <a:buFont typeface="+mj-lt"/>
              <a:buAutoNum type="arabicPeriod"/>
            </a:pPr>
            <a:r>
              <a:rPr lang="en-US" sz="2400" b="1" dirty="0"/>
              <a:t>Approach :</a:t>
            </a:r>
          </a:p>
          <a:p>
            <a:pPr marL="1031875" lvl="1" indent="-342900">
              <a:lnSpc>
                <a:spcPct val="100000"/>
              </a:lnSpc>
              <a:buFont typeface="+mj-lt"/>
              <a:buAutoNum type="alphaLcParenR"/>
            </a:pPr>
            <a:r>
              <a:rPr lang="en-US" sz="1800" dirty="0"/>
              <a:t>Introduce Simple Features File Format</a:t>
            </a:r>
          </a:p>
          <a:p>
            <a:pPr marL="1031875" lvl="1" indent="-342900">
              <a:lnSpc>
                <a:spcPct val="100000"/>
              </a:lnSpc>
              <a:buFont typeface="+mj-lt"/>
              <a:buAutoNum type="alphaLcParenR"/>
            </a:pPr>
            <a:r>
              <a:rPr lang="en-US" sz="1800" dirty="0"/>
              <a:t>Work with an example</a:t>
            </a:r>
          </a:p>
          <a:p>
            <a:pPr marL="1031875" lvl="1" indent="-342900">
              <a:lnSpc>
                <a:spcPct val="100000"/>
              </a:lnSpc>
              <a:buFont typeface="+mj-lt"/>
              <a:buAutoNum type="alphaLcParenR"/>
            </a:pPr>
            <a:endParaRPr lang="en-US" sz="1800" dirty="0"/>
          </a:p>
          <a:p>
            <a:pPr marL="514350" indent="-514350">
              <a:buFont typeface="+mj-lt"/>
              <a:buAutoNum type="arabicPeriod"/>
            </a:pPr>
            <a:r>
              <a:rPr lang="en-US" sz="2400" b="1" dirty="0"/>
              <a:t>My Criteria Algorithm </a:t>
            </a:r>
          </a:p>
          <a:p>
            <a:pPr marL="457200" lvl="1" indent="0">
              <a:buNone/>
            </a:pPr>
            <a:r>
              <a:rPr lang="en-US" sz="1200" dirty="0"/>
              <a:t>(criteria used for identifying related links)</a:t>
            </a:r>
          </a:p>
        </p:txBody>
      </p:sp>
      <p:sp>
        <p:nvSpPr>
          <p:cNvPr id="5" name="Content Placeholder 2">
            <a:extLst>
              <a:ext uri="{FF2B5EF4-FFF2-40B4-BE49-F238E27FC236}">
                <a16:creationId xmlns:a16="http://schemas.microsoft.com/office/drawing/2014/main" id="{0F36B8E7-AF52-4838-8C69-C28A9142BCB8}"/>
              </a:ext>
            </a:extLst>
          </p:cNvPr>
          <p:cNvSpPr txBox="1">
            <a:spLocks/>
          </p:cNvSpPr>
          <p:nvPr/>
        </p:nvSpPr>
        <p:spPr>
          <a:xfrm>
            <a:off x="5761704" y="1628108"/>
            <a:ext cx="5663380" cy="4575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en-US" sz="2400" b="1" dirty="0"/>
              <a:t>Intro to Data Structures &amp; Algorithms</a:t>
            </a:r>
            <a:r>
              <a:rPr lang="en-US" sz="2400" dirty="0"/>
              <a:t> : </a:t>
            </a:r>
          </a:p>
          <a:p>
            <a:pPr marL="1031875" lvl="1" indent="-342900">
              <a:lnSpc>
                <a:spcPct val="100000"/>
              </a:lnSpc>
              <a:buFont typeface="+mj-lt"/>
              <a:buAutoNum type="alphaLcParenR"/>
            </a:pPr>
            <a:r>
              <a:rPr lang="en-US" sz="1800" dirty="0"/>
              <a:t>Intro to Algorithm</a:t>
            </a:r>
          </a:p>
          <a:p>
            <a:pPr marL="1031875" lvl="1" indent="-342900">
              <a:lnSpc>
                <a:spcPct val="100000"/>
              </a:lnSpc>
              <a:buFont typeface="+mj-lt"/>
              <a:buAutoNum type="alphaLcParenR"/>
            </a:pPr>
            <a:r>
              <a:rPr lang="en-US" sz="1800" dirty="0"/>
              <a:t>Intro to Data Structure</a:t>
            </a:r>
          </a:p>
          <a:p>
            <a:pPr marL="1031875" lvl="1" indent="-342900">
              <a:lnSpc>
                <a:spcPct val="100000"/>
              </a:lnSpc>
              <a:buFont typeface="+mj-lt"/>
              <a:buAutoNum type="alphaLcParenR"/>
            </a:pPr>
            <a:r>
              <a:rPr lang="en-US" sz="1800" dirty="0"/>
              <a:t>Graph Theory and its Search Algorithms</a:t>
            </a:r>
          </a:p>
          <a:p>
            <a:pPr marL="914400" lvl="1" indent="-457200">
              <a:buFont typeface="+mj-lt"/>
              <a:buAutoNum type="alphaLcParenR"/>
            </a:pPr>
            <a:endParaRPr lang="en-US" sz="1800" dirty="0"/>
          </a:p>
          <a:p>
            <a:pPr marL="514350" indent="-514350">
              <a:buFont typeface="+mj-lt"/>
              <a:buAutoNum type="arabicPeriod" startAt="4"/>
            </a:pPr>
            <a:r>
              <a:rPr lang="en-US" sz="2400" b="1" dirty="0"/>
              <a:t>Prepare Data</a:t>
            </a:r>
          </a:p>
          <a:p>
            <a:pPr marL="514350" indent="-514350">
              <a:buFont typeface="+mj-lt"/>
              <a:buAutoNum type="arabicPeriod" startAt="4"/>
            </a:pPr>
            <a:endParaRPr lang="en-US" sz="2400" b="1" dirty="0"/>
          </a:p>
          <a:p>
            <a:pPr marL="514350" indent="-514350">
              <a:buFont typeface="+mj-lt"/>
              <a:buAutoNum type="arabicPeriod" startAt="4"/>
            </a:pPr>
            <a:r>
              <a:rPr lang="en-US" sz="2400" b="1" dirty="0"/>
              <a:t>Input Data Issues</a:t>
            </a:r>
          </a:p>
          <a:p>
            <a:pPr marL="1031875" lvl="1" indent="-342900">
              <a:buFont typeface="+mj-lt"/>
              <a:buAutoNum type="alphaLcParenR"/>
            </a:pPr>
            <a:r>
              <a:rPr lang="en-US" sz="1800" dirty="0"/>
              <a:t>Program Internals: Features to Handle bad data </a:t>
            </a:r>
          </a:p>
          <a:p>
            <a:pPr marL="688975" lvl="1" indent="0">
              <a:buFont typeface="Arial" panose="020B0604020202020204" pitchFamily="34" charset="0"/>
              <a:buNone/>
            </a:pPr>
            <a:r>
              <a:rPr lang="en-US" sz="1400" dirty="0"/>
              <a:t>(user makes mistakes, program understands the intent)</a:t>
            </a:r>
            <a:endParaRPr lang="en-US" sz="1800" dirty="0"/>
          </a:p>
        </p:txBody>
      </p:sp>
    </p:spTree>
    <p:extLst>
      <p:ext uri="{BB962C8B-B14F-4D97-AF65-F5344CB8AC3E}">
        <p14:creationId xmlns:p14="http://schemas.microsoft.com/office/powerpoint/2010/main" val="1949650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6CB9-8A7B-42BE-83DF-54A7AA800583}"/>
              </a:ext>
            </a:extLst>
          </p:cNvPr>
          <p:cNvSpPr>
            <a:spLocks noGrp="1"/>
          </p:cNvSpPr>
          <p:nvPr>
            <p:ph type="title"/>
          </p:nvPr>
        </p:nvSpPr>
        <p:spPr>
          <a:xfrm>
            <a:off x="0" y="0"/>
            <a:ext cx="10515600" cy="625642"/>
          </a:xfrm>
        </p:spPr>
        <p:txBody>
          <a:bodyPr>
            <a:normAutofit fontScale="90000"/>
          </a:bodyPr>
          <a:lstStyle/>
          <a:p>
            <a:r>
              <a:rPr lang="en-US" dirty="0"/>
              <a:t>What’s the approach ?</a:t>
            </a:r>
          </a:p>
        </p:txBody>
      </p:sp>
      <p:pic>
        <p:nvPicPr>
          <p:cNvPr id="17" name="Picture 16">
            <a:extLst>
              <a:ext uri="{FF2B5EF4-FFF2-40B4-BE49-F238E27FC236}">
                <a16:creationId xmlns:a16="http://schemas.microsoft.com/office/drawing/2014/main" id="{CDCCAC26-15AE-4AF0-875F-C449A6D283A9}"/>
              </a:ext>
            </a:extLst>
          </p:cNvPr>
          <p:cNvPicPr>
            <a:picLocks noChangeAspect="1"/>
          </p:cNvPicPr>
          <p:nvPr/>
        </p:nvPicPr>
        <p:blipFill>
          <a:blip r:embed="rId2"/>
          <a:stretch>
            <a:fillRect/>
          </a:stretch>
        </p:blipFill>
        <p:spPr>
          <a:xfrm>
            <a:off x="638175" y="4408148"/>
            <a:ext cx="5695499" cy="1294192"/>
          </a:xfrm>
          <a:prstGeom prst="rect">
            <a:avLst/>
          </a:prstGeom>
        </p:spPr>
      </p:pic>
      <p:sp>
        <p:nvSpPr>
          <p:cNvPr id="18" name="TextBox 17">
            <a:extLst>
              <a:ext uri="{FF2B5EF4-FFF2-40B4-BE49-F238E27FC236}">
                <a16:creationId xmlns:a16="http://schemas.microsoft.com/office/drawing/2014/main" id="{1F754C0E-205B-4079-A6F0-A7F1ABF9CC80}"/>
              </a:ext>
            </a:extLst>
          </p:cNvPr>
          <p:cNvSpPr txBox="1"/>
          <p:nvPr/>
        </p:nvSpPr>
        <p:spPr>
          <a:xfrm>
            <a:off x="3626429" y="3177042"/>
            <a:ext cx="1857675" cy="369332"/>
          </a:xfrm>
          <a:prstGeom prst="rect">
            <a:avLst/>
          </a:prstGeom>
          <a:noFill/>
        </p:spPr>
        <p:txBody>
          <a:bodyPr wrap="square" rtlCol="0">
            <a:spAutoFit/>
          </a:bodyPr>
          <a:lstStyle/>
          <a:p>
            <a:r>
              <a:rPr lang="en-US" dirty="0"/>
              <a:t>Merged Segment</a:t>
            </a:r>
          </a:p>
        </p:txBody>
      </p:sp>
      <p:sp>
        <p:nvSpPr>
          <p:cNvPr id="22" name="TextBox 21">
            <a:extLst>
              <a:ext uri="{FF2B5EF4-FFF2-40B4-BE49-F238E27FC236}">
                <a16:creationId xmlns:a16="http://schemas.microsoft.com/office/drawing/2014/main" id="{44B0DCFD-FD4B-4AB1-8C54-A04F8C23D758}"/>
              </a:ext>
            </a:extLst>
          </p:cNvPr>
          <p:cNvSpPr txBox="1"/>
          <p:nvPr/>
        </p:nvSpPr>
        <p:spPr>
          <a:xfrm>
            <a:off x="467847" y="2711776"/>
            <a:ext cx="5237628" cy="1231106"/>
          </a:xfrm>
          <a:prstGeom prst="rect">
            <a:avLst/>
          </a:prstGeom>
          <a:noFill/>
        </p:spPr>
        <p:txBody>
          <a:bodyPr wrap="square" rtlCol="0">
            <a:spAutoFit/>
          </a:bodyPr>
          <a:lstStyle/>
          <a:p>
            <a:r>
              <a:rPr lang="en-US" sz="2000" b="1" dirty="0">
                <a:solidFill>
                  <a:srgbClr val="0070C0"/>
                </a:solidFill>
              </a:rPr>
              <a:t>Program Output:</a:t>
            </a:r>
          </a:p>
          <a:p>
            <a:pPr marL="285750" indent="-285750">
              <a:buFont typeface="Arial" panose="020B0604020202020204" pitchFamily="34" charset="0"/>
              <a:buChar char="•"/>
            </a:pPr>
            <a:r>
              <a:rPr lang="en-US" dirty="0">
                <a:solidFill>
                  <a:srgbClr val="002060"/>
                </a:solidFill>
              </a:rPr>
              <a:t>Grabs first A and last B node</a:t>
            </a:r>
          </a:p>
          <a:p>
            <a:pPr marL="285750" indent="-285750">
              <a:buFont typeface="Arial" panose="020B0604020202020204" pitchFamily="34" charset="0"/>
              <a:buChar char="•"/>
            </a:pPr>
            <a:r>
              <a:rPr lang="en-US" dirty="0">
                <a:solidFill>
                  <a:srgbClr val="002060"/>
                </a:solidFill>
              </a:rPr>
              <a:t>Merges Geometry</a:t>
            </a:r>
          </a:p>
          <a:p>
            <a:pPr marL="285750" indent="-285750">
              <a:buFont typeface="Arial" panose="020B0604020202020204" pitchFamily="34" charset="0"/>
              <a:buChar char="•"/>
            </a:pPr>
            <a:r>
              <a:rPr lang="en-US" dirty="0">
                <a:solidFill>
                  <a:srgbClr val="002060"/>
                </a:solidFill>
              </a:rPr>
              <a:t>Writes out single multiline with one row data</a:t>
            </a:r>
          </a:p>
        </p:txBody>
      </p:sp>
      <p:sp>
        <p:nvSpPr>
          <p:cNvPr id="23" name="Rectangle 22">
            <a:extLst>
              <a:ext uri="{FF2B5EF4-FFF2-40B4-BE49-F238E27FC236}">
                <a16:creationId xmlns:a16="http://schemas.microsoft.com/office/drawing/2014/main" id="{8CAE9E3D-801E-4233-942A-B54AAB6446A5}"/>
              </a:ext>
            </a:extLst>
          </p:cNvPr>
          <p:cNvSpPr/>
          <p:nvPr/>
        </p:nvSpPr>
        <p:spPr>
          <a:xfrm>
            <a:off x="5420099" y="361797"/>
            <a:ext cx="3148939" cy="276999"/>
          </a:xfrm>
          <a:prstGeom prst="rect">
            <a:avLst/>
          </a:prstGeom>
        </p:spPr>
        <p:txBody>
          <a:bodyPr wrap="none">
            <a:spAutoFit/>
          </a:bodyPr>
          <a:lstStyle/>
          <a:p>
            <a:r>
              <a:rPr lang="en-US" sz="1200" b="1" dirty="0">
                <a:solidFill>
                  <a:srgbClr val="0070C0"/>
                </a:solidFill>
              </a:rPr>
              <a:t>Input: Link Attributes, List of fields to compare</a:t>
            </a:r>
          </a:p>
        </p:txBody>
      </p:sp>
      <p:pic>
        <p:nvPicPr>
          <p:cNvPr id="21" name="Picture 20">
            <a:extLst>
              <a:ext uri="{FF2B5EF4-FFF2-40B4-BE49-F238E27FC236}">
                <a16:creationId xmlns:a16="http://schemas.microsoft.com/office/drawing/2014/main" id="{8442F9F1-F680-406F-88D8-8F78A73AC424}"/>
              </a:ext>
            </a:extLst>
          </p:cNvPr>
          <p:cNvPicPr>
            <a:picLocks noChangeAspect="1"/>
          </p:cNvPicPr>
          <p:nvPr/>
        </p:nvPicPr>
        <p:blipFill>
          <a:blip r:embed="rId3"/>
          <a:stretch>
            <a:fillRect/>
          </a:stretch>
        </p:blipFill>
        <p:spPr>
          <a:xfrm>
            <a:off x="133350" y="765971"/>
            <a:ext cx="6339646" cy="1675644"/>
          </a:xfrm>
          <a:prstGeom prst="rect">
            <a:avLst/>
          </a:prstGeom>
        </p:spPr>
      </p:pic>
      <p:sp>
        <p:nvSpPr>
          <p:cNvPr id="4" name="Rectangle 3">
            <a:extLst>
              <a:ext uri="{FF2B5EF4-FFF2-40B4-BE49-F238E27FC236}">
                <a16:creationId xmlns:a16="http://schemas.microsoft.com/office/drawing/2014/main" id="{5BDB3C25-ECCC-43C5-AEEF-2C2979875CE7}"/>
              </a:ext>
            </a:extLst>
          </p:cNvPr>
          <p:cNvSpPr/>
          <p:nvPr/>
        </p:nvSpPr>
        <p:spPr>
          <a:xfrm>
            <a:off x="238125" y="852859"/>
            <a:ext cx="400050" cy="1663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BBEDC12-5964-4CFC-AE1B-0DD1CC008AB1}"/>
              </a:ext>
            </a:extLst>
          </p:cNvPr>
          <p:cNvSpPr/>
          <p:nvPr/>
        </p:nvSpPr>
        <p:spPr>
          <a:xfrm>
            <a:off x="666750" y="1450470"/>
            <a:ext cx="400050" cy="1663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709F7AC-53F4-42A8-9D23-B2A59FE8294C}"/>
              </a:ext>
            </a:extLst>
          </p:cNvPr>
          <p:cNvSpPr/>
          <p:nvPr/>
        </p:nvSpPr>
        <p:spPr>
          <a:xfrm>
            <a:off x="4953000" y="1668708"/>
            <a:ext cx="152400" cy="166316"/>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4F7F5FA-3B97-4FB6-8479-EA77B1EEF485}"/>
              </a:ext>
            </a:extLst>
          </p:cNvPr>
          <p:cNvSpPr/>
          <p:nvPr/>
        </p:nvSpPr>
        <p:spPr>
          <a:xfrm>
            <a:off x="4953000" y="2249733"/>
            <a:ext cx="152400" cy="166316"/>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26DECBD-6076-496F-BAC9-C3705D380CBE}"/>
              </a:ext>
            </a:extLst>
          </p:cNvPr>
          <p:cNvSpPr/>
          <p:nvPr/>
        </p:nvSpPr>
        <p:spPr>
          <a:xfrm>
            <a:off x="1676399" y="762342"/>
            <a:ext cx="4181475" cy="2766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F231CD0-EF0E-44DF-A94E-E660FCEBBBE0}"/>
              </a:ext>
            </a:extLst>
          </p:cNvPr>
          <p:cNvPicPr>
            <a:picLocks noChangeAspect="1"/>
          </p:cNvPicPr>
          <p:nvPr/>
        </p:nvPicPr>
        <p:blipFill>
          <a:blip r:embed="rId4"/>
          <a:stretch>
            <a:fillRect/>
          </a:stretch>
        </p:blipFill>
        <p:spPr>
          <a:xfrm>
            <a:off x="7399083" y="1673925"/>
            <a:ext cx="4446023" cy="4686824"/>
          </a:xfrm>
          <a:prstGeom prst="rect">
            <a:avLst/>
          </a:prstGeom>
          <a:ln w="38100">
            <a:solidFill>
              <a:schemeClr val="tx1"/>
            </a:solidFill>
          </a:ln>
        </p:spPr>
      </p:pic>
      <p:pic>
        <p:nvPicPr>
          <p:cNvPr id="6" name="Picture 5">
            <a:extLst>
              <a:ext uri="{FF2B5EF4-FFF2-40B4-BE49-F238E27FC236}">
                <a16:creationId xmlns:a16="http://schemas.microsoft.com/office/drawing/2014/main" id="{5BB4DF25-DD54-4F05-85F3-71671BE7C820}"/>
              </a:ext>
            </a:extLst>
          </p:cNvPr>
          <p:cNvPicPr>
            <a:picLocks noChangeAspect="1"/>
          </p:cNvPicPr>
          <p:nvPr/>
        </p:nvPicPr>
        <p:blipFill>
          <a:blip r:embed="rId5"/>
          <a:stretch>
            <a:fillRect/>
          </a:stretch>
        </p:blipFill>
        <p:spPr>
          <a:xfrm>
            <a:off x="7744266" y="5184075"/>
            <a:ext cx="980952" cy="695238"/>
          </a:xfrm>
          <a:prstGeom prst="rect">
            <a:avLst/>
          </a:prstGeom>
          <a:ln>
            <a:solidFill>
              <a:schemeClr val="tx1"/>
            </a:solidFill>
          </a:ln>
        </p:spPr>
      </p:pic>
      <p:grpSp>
        <p:nvGrpSpPr>
          <p:cNvPr id="10" name="Group 9">
            <a:extLst>
              <a:ext uri="{FF2B5EF4-FFF2-40B4-BE49-F238E27FC236}">
                <a16:creationId xmlns:a16="http://schemas.microsoft.com/office/drawing/2014/main" id="{5BFA1BAF-20D9-4807-933F-33D0996BF9F7}"/>
              </a:ext>
            </a:extLst>
          </p:cNvPr>
          <p:cNvGrpSpPr/>
          <p:nvPr/>
        </p:nvGrpSpPr>
        <p:grpSpPr>
          <a:xfrm>
            <a:off x="5038283" y="923024"/>
            <a:ext cx="1063471" cy="3383505"/>
            <a:chOff x="5038283" y="923024"/>
            <a:chExt cx="1063471" cy="3383505"/>
          </a:xfrm>
        </p:grpSpPr>
        <p:sp>
          <p:nvSpPr>
            <p:cNvPr id="8" name="Right Brace 7">
              <a:extLst>
                <a:ext uri="{FF2B5EF4-FFF2-40B4-BE49-F238E27FC236}">
                  <a16:creationId xmlns:a16="http://schemas.microsoft.com/office/drawing/2014/main" id="{D39CB4B9-6747-4FA3-80ED-65CFBDAAFD11}"/>
                </a:ext>
              </a:extLst>
            </p:cNvPr>
            <p:cNvSpPr/>
            <p:nvPr/>
          </p:nvSpPr>
          <p:spPr>
            <a:xfrm rot="10800000">
              <a:off x="5907250" y="923024"/>
              <a:ext cx="194504" cy="680769"/>
            </a:xfrm>
            <a:custGeom>
              <a:avLst/>
              <a:gdLst>
                <a:gd name="connsiteX0" fmla="*/ 0 w 194504"/>
                <a:gd name="connsiteY0" fmla="*/ 0 h 680769"/>
                <a:gd name="connsiteX1" fmla="*/ 97252 w 194504"/>
                <a:gd name="connsiteY1" fmla="*/ 16208 h 680769"/>
                <a:gd name="connsiteX2" fmla="*/ 97252 w 194504"/>
                <a:gd name="connsiteY2" fmla="*/ 324176 h 680769"/>
                <a:gd name="connsiteX3" fmla="*/ 194504 w 194504"/>
                <a:gd name="connsiteY3" fmla="*/ 340384 h 680769"/>
                <a:gd name="connsiteX4" fmla="*/ 97252 w 194504"/>
                <a:gd name="connsiteY4" fmla="*/ 356592 h 680769"/>
                <a:gd name="connsiteX5" fmla="*/ 97252 w 194504"/>
                <a:gd name="connsiteY5" fmla="*/ 664561 h 680769"/>
                <a:gd name="connsiteX6" fmla="*/ 0 w 194504"/>
                <a:gd name="connsiteY6" fmla="*/ 680769 h 680769"/>
                <a:gd name="connsiteX7" fmla="*/ 0 w 194504"/>
                <a:gd name="connsiteY7" fmla="*/ 0 h 680769"/>
                <a:gd name="connsiteX0" fmla="*/ 0 w 194504"/>
                <a:gd name="connsiteY0" fmla="*/ 0 h 680769"/>
                <a:gd name="connsiteX1" fmla="*/ 97252 w 194504"/>
                <a:gd name="connsiteY1" fmla="*/ 16208 h 680769"/>
                <a:gd name="connsiteX2" fmla="*/ 97252 w 194504"/>
                <a:gd name="connsiteY2" fmla="*/ 324176 h 680769"/>
                <a:gd name="connsiteX3" fmla="*/ 194504 w 194504"/>
                <a:gd name="connsiteY3" fmla="*/ 340384 h 680769"/>
                <a:gd name="connsiteX4" fmla="*/ 97252 w 194504"/>
                <a:gd name="connsiteY4" fmla="*/ 356592 h 680769"/>
                <a:gd name="connsiteX5" fmla="*/ 97252 w 194504"/>
                <a:gd name="connsiteY5" fmla="*/ 664561 h 680769"/>
                <a:gd name="connsiteX6" fmla="*/ 0 w 194504"/>
                <a:gd name="connsiteY6" fmla="*/ 680769 h 68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504" h="680769" stroke="0" extrusionOk="0">
                  <a:moveTo>
                    <a:pt x="0" y="0"/>
                  </a:moveTo>
                  <a:cubicBezTo>
                    <a:pt x="53449" y="-162"/>
                    <a:pt x="95188" y="8032"/>
                    <a:pt x="97252" y="16208"/>
                  </a:cubicBezTo>
                  <a:cubicBezTo>
                    <a:pt x="83719" y="93445"/>
                    <a:pt x="82372" y="248537"/>
                    <a:pt x="97252" y="324176"/>
                  </a:cubicBezTo>
                  <a:cubicBezTo>
                    <a:pt x="94901" y="331339"/>
                    <a:pt x="139871" y="342277"/>
                    <a:pt x="194504" y="340384"/>
                  </a:cubicBezTo>
                  <a:cubicBezTo>
                    <a:pt x="140799" y="340882"/>
                    <a:pt x="97180" y="347410"/>
                    <a:pt x="97252" y="356592"/>
                  </a:cubicBezTo>
                  <a:cubicBezTo>
                    <a:pt x="110773" y="494096"/>
                    <a:pt x="82720" y="586519"/>
                    <a:pt x="97252" y="664561"/>
                  </a:cubicBezTo>
                  <a:cubicBezTo>
                    <a:pt x="93177" y="677349"/>
                    <a:pt x="53217" y="676055"/>
                    <a:pt x="0" y="680769"/>
                  </a:cubicBezTo>
                  <a:cubicBezTo>
                    <a:pt x="30223" y="455450"/>
                    <a:pt x="-25273" y="206839"/>
                    <a:pt x="0" y="0"/>
                  </a:cubicBezTo>
                  <a:close/>
                </a:path>
                <a:path w="194504" h="680769" fill="none" extrusionOk="0">
                  <a:moveTo>
                    <a:pt x="0" y="0"/>
                  </a:moveTo>
                  <a:cubicBezTo>
                    <a:pt x="53587" y="-372"/>
                    <a:pt x="99020" y="6898"/>
                    <a:pt x="97252" y="16208"/>
                  </a:cubicBezTo>
                  <a:cubicBezTo>
                    <a:pt x="109558" y="129153"/>
                    <a:pt x="84885" y="252259"/>
                    <a:pt x="97252" y="324176"/>
                  </a:cubicBezTo>
                  <a:cubicBezTo>
                    <a:pt x="102163" y="330214"/>
                    <a:pt x="138288" y="344362"/>
                    <a:pt x="194504" y="340384"/>
                  </a:cubicBezTo>
                  <a:cubicBezTo>
                    <a:pt x="140569" y="340396"/>
                    <a:pt x="97497" y="348127"/>
                    <a:pt x="97252" y="356592"/>
                  </a:cubicBezTo>
                  <a:cubicBezTo>
                    <a:pt x="89823" y="490161"/>
                    <a:pt x="84714" y="562264"/>
                    <a:pt x="97252" y="664561"/>
                  </a:cubicBezTo>
                  <a:cubicBezTo>
                    <a:pt x="93513" y="678172"/>
                    <a:pt x="56560" y="672006"/>
                    <a:pt x="0" y="680769"/>
                  </a:cubicBezTo>
                </a:path>
                <a:path w="194504" h="680769" fill="none" stroke="0" extrusionOk="0">
                  <a:moveTo>
                    <a:pt x="0" y="0"/>
                  </a:moveTo>
                  <a:cubicBezTo>
                    <a:pt x="53784" y="502"/>
                    <a:pt x="95897" y="7180"/>
                    <a:pt x="97252" y="16208"/>
                  </a:cubicBezTo>
                  <a:cubicBezTo>
                    <a:pt x="105527" y="143681"/>
                    <a:pt x="109060" y="173586"/>
                    <a:pt x="97252" y="324176"/>
                  </a:cubicBezTo>
                  <a:cubicBezTo>
                    <a:pt x="102837" y="341729"/>
                    <a:pt x="147680" y="348820"/>
                    <a:pt x="194504" y="340384"/>
                  </a:cubicBezTo>
                  <a:cubicBezTo>
                    <a:pt x="142305" y="339060"/>
                    <a:pt x="97665" y="345698"/>
                    <a:pt x="97252" y="356592"/>
                  </a:cubicBezTo>
                  <a:cubicBezTo>
                    <a:pt x="94435" y="475370"/>
                    <a:pt x="102748" y="563762"/>
                    <a:pt x="97252" y="664561"/>
                  </a:cubicBezTo>
                  <a:cubicBezTo>
                    <a:pt x="92220" y="665989"/>
                    <a:pt x="51078" y="690679"/>
                    <a:pt x="0" y="680769"/>
                  </a:cubicBezTo>
                </a:path>
              </a:pathLst>
            </a:custGeom>
            <a:ln w="19050">
              <a:solidFill>
                <a:srgbClr val="FF0000"/>
              </a:solidFill>
              <a:extLst>
                <a:ext uri="{C807C97D-BFC1-408E-A445-0C87EB9F89A2}">
                  <ask:lineSketchStyleProps xmlns:ask="http://schemas.microsoft.com/office/drawing/2018/sketchyshapes" sd="1219033472">
                    <a:prstGeom prst="righ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Freeform: Shape 8">
              <a:extLst>
                <a:ext uri="{FF2B5EF4-FFF2-40B4-BE49-F238E27FC236}">
                  <a16:creationId xmlns:a16="http://schemas.microsoft.com/office/drawing/2014/main" id="{87A0BB8B-E01B-4F76-815E-5A25F9C8A9BF}"/>
                </a:ext>
              </a:extLst>
            </p:cNvPr>
            <p:cNvSpPr/>
            <p:nvPr/>
          </p:nvSpPr>
          <p:spPr>
            <a:xfrm>
              <a:off x="5038283" y="1255334"/>
              <a:ext cx="833305" cy="3051195"/>
            </a:xfrm>
            <a:custGeom>
              <a:avLst/>
              <a:gdLst>
                <a:gd name="connsiteX0" fmla="*/ 833305 w 833305"/>
                <a:gd name="connsiteY0" fmla="*/ 0 h 2939845"/>
                <a:gd name="connsiteX1" fmla="*/ 86054 w 833305"/>
                <a:gd name="connsiteY1" fmla="*/ 1563329 h 2939845"/>
                <a:gd name="connsiteX2" fmla="*/ 46725 w 833305"/>
                <a:gd name="connsiteY2" fmla="*/ 2939845 h 2939845"/>
              </a:gdLst>
              <a:ahLst/>
              <a:cxnLst>
                <a:cxn ang="0">
                  <a:pos x="connsiteX0" y="connsiteY0"/>
                </a:cxn>
                <a:cxn ang="0">
                  <a:pos x="connsiteX1" y="connsiteY1"/>
                </a:cxn>
                <a:cxn ang="0">
                  <a:pos x="connsiteX2" y="connsiteY2"/>
                </a:cxn>
              </a:cxnLst>
              <a:rect l="l" t="t" r="r" b="b"/>
              <a:pathLst>
                <a:path w="833305" h="2939845">
                  <a:moveTo>
                    <a:pt x="833305" y="0"/>
                  </a:moveTo>
                  <a:cubicBezTo>
                    <a:pt x="525228" y="536677"/>
                    <a:pt x="217151" y="1073355"/>
                    <a:pt x="86054" y="1563329"/>
                  </a:cubicBezTo>
                  <a:cubicBezTo>
                    <a:pt x="-45043" y="2053303"/>
                    <a:pt x="841" y="2496574"/>
                    <a:pt x="46725" y="2939845"/>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5329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 grpId="0" animBg="1"/>
      <p:bldP spid="24" grpId="0" animBg="1"/>
      <p:bldP spid="7" grpId="0" animBg="1"/>
      <p:bldP spid="25" grpId="0" animBg="1"/>
      <p:bldP spid="2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F488-3862-4020-9D60-96D787FE60E3}"/>
              </a:ext>
            </a:extLst>
          </p:cNvPr>
          <p:cNvSpPr>
            <a:spLocks noGrp="1"/>
          </p:cNvSpPr>
          <p:nvPr>
            <p:ph type="title"/>
          </p:nvPr>
        </p:nvSpPr>
        <p:spPr>
          <a:xfrm>
            <a:off x="1143000" y="3079750"/>
            <a:ext cx="10515600" cy="1325563"/>
          </a:xfrm>
        </p:spPr>
        <p:txBody>
          <a:bodyPr>
            <a:normAutofit fontScale="90000"/>
          </a:bodyPr>
          <a:lstStyle/>
          <a:p>
            <a:r>
              <a:rPr lang="en-US" b="1" dirty="0"/>
              <a:t>My Criteria Algorithm </a:t>
            </a:r>
            <a:r>
              <a:rPr lang="en-US" dirty="0"/>
              <a:t>: </a:t>
            </a:r>
            <a:br>
              <a:rPr lang="en-US" dirty="0"/>
            </a:br>
            <a:r>
              <a:rPr lang="en-US" sz="2400" dirty="0"/>
              <a:t>(criteria used for identifying related links)</a:t>
            </a:r>
            <a:br>
              <a:rPr lang="en-US" sz="2400" dirty="0"/>
            </a:br>
            <a:endParaRPr lang="en-US" dirty="0"/>
          </a:p>
        </p:txBody>
      </p:sp>
    </p:spTree>
    <p:extLst>
      <p:ext uri="{BB962C8B-B14F-4D97-AF65-F5344CB8AC3E}">
        <p14:creationId xmlns:p14="http://schemas.microsoft.com/office/powerpoint/2010/main" val="2423403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341C-65F7-4D59-B8C9-6CF5A688F324}"/>
              </a:ext>
            </a:extLst>
          </p:cNvPr>
          <p:cNvSpPr>
            <a:spLocks noGrp="1"/>
          </p:cNvSpPr>
          <p:nvPr>
            <p:ph type="title"/>
          </p:nvPr>
        </p:nvSpPr>
        <p:spPr>
          <a:xfrm>
            <a:off x="838200" y="365126"/>
            <a:ext cx="10515600" cy="688612"/>
          </a:xfrm>
        </p:spPr>
        <p:txBody>
          <a:bodyPr>
            <a:normAutofit fontScale="90000"/>
          </a:bodyPr>
          <a:lstStyle/>
          <a:p>
            <a:r>
              <a:rPr lang="en-US" dirty="0"/>
              <a:t>Criteria for Loops &amp; Merge Nodes</a:t>
            </a:r>
          </a:p>
        </p:txBody>
      </p:sp>
      <p:cxnSp>
        <p:nvCxnSpPr>
          <p:cNvPr id="47" name="Straight Arrow Connector 46">
            <a:extLst>
              <a:ext uri="{FF2B5EF4-FFF2-40B4-BE49-F238E27FC236}">
                <a16:creationId xmlns:a16="http://schemas.microsoft.com/office/drawing/2014/main" id="{B68BD5E9-4CB9-4CB1-ADB9-5C0925C7DAA4}"/>
              </a:ext>
            </a:extLst>
          </p:cNvPr>
          <p:cNvCxnSpPr>
            <a:cxnSpLocks/>
          </p:cNvCxnSpPr>
          <p:nvPr/>
        </p:nvCxnSpPr>
        <p:spPr>
          <a:xfrm>
            <a:off x="1297576" y="2403566"/>
            <a:ext cx="2" cy="652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416288E-5443-4E59-99A8-065FB4B55AD5}"/>
              </a:ext>
            </a:extLst>
          </p:cNvPr>
          <p:cNvCxnSpPr>
            <a:cxnSpLocks/>
          </p:cNvCxnSpPr>
          <p:nvPr/>
        </p:nvCxnSpPr>
        <p:spPr>
          <a:xfrm>
            <a:off x="1815735" y="2403566"/>
            <a:ext cx="1" cy="65214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6AE845-A44C-411F-AC73-9B938ADF8D2B}"/>
              </a:ext>
            </a:extLst>
          </p:cNvPr>
          <p:cNvCxnSpPr>
            <a:cxnSpLocks/>
          </p:cNvCxnSpPr>
          <p:nvPr/>
        </p:nvCxnSpPr>
        <p:spPr>
          <a:xfrm flipH="1">
            <a:off x="1815735" y="3049089"/>
            <a:ext cx="1" cy="66947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FD1EDA3-9684-420C-B963-6CC411F884A9}"/>
              </a:ext>
            </a:extLst>
          </p:cNvPr>
          <p:cNvCxnSpPr>
            <a:cxnSpLocks/>
          </p:cNvCxnSpPr>
          <p:nvPr/>
        </p:nvCxnSpPr>
        <p:spPr>
          <a:xfrm>
            <a:off x="1297577" y="3055711"/>
            <a:ext cx="8707" cy="662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8D07633-5CEB-4079-AE8A-98E3E20D52CD}"/>
              </a:ext>
            </a:extLst>
          </p:cNvPr>
          <p:cNvCxnSpPr>
            <a:cxnSpLocks/>
          </p:cNvCxnSpPr>
          <p:nvPr/>
        </p:nvCxnSpPr>
        <p:spPr>
          <a:xfrm>
            <a:off x="1306284" y="3703411"/>
            <a:ext cx="226425" cy="46699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6A8AC25-71C0-457A-B8F3-4B3DBCCD4A18}"/>
              </a:ext>
            </a:extLst>
          </p:cNvPr>
          <p:cNvCxnSpPr>
            <a:cxnSpLocks/>
          </p:cNvCxnSpPr>
          <p:nvPr/>
        </p:nvCxnSpPr>
        <p:spPr>
          <a:xfrm flipH="1">
            <a:off x="1532710" y="3696791"/>
            <a:ext cx="283025" cy="47361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BCCC7D-F2E2-4AB0-931A-7648EACC831E}"/>
              </a:ext>
            </a:extLst>
          </p:cNvPr>
          <p:cNvCxnSpPr>
            <a:cxnSpLocks/>
          </p:cNvCxnSpPr>
          <p:nvPr/>
        </p:nvCxnSpPr>
        <p:spPr>
          <a:xfrm>
            <a:off x="1532709" y="4170409"/>
            <a:ext cx="0" cy="67926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6F397BC-5E60-495C-9B6C-719A17CC1CF6}"/>
              </a:ext>
            </a:extLst>
          </p:cNvPr>
          <p:cNvCxnSpPr>
            <a:cxnSpLocks/>
          </p:cNvCxnSpPr>
          <p:nvPr/>
        </p:nvCxnSpPr>
        <p:spPr>
          <a:xfrm flipV="1">
            <a:off x="1297576" y="2115642"/>
            <a:ext cx="259080" cy="294544"/>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B95CD41-1814-43E6-B59C-808E208D4A73}"/>
              </a:ext>
            </a:extLst>
          </p:cNvPr>
          <p:cNvCxnSpPr>
            <a:cxnSpLocks/>
          </p:cNvCxnSpPr>
          <p:nvPr/>
        </p:nvCxnSpPr>
        <p:spPr>
          <a:xfrm flipH="1" flipV="1">
            <a:off x="1556656" y="2115642"/>
            <a:ext cx="259082" cy="287925"/>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47B57EA-7BA6-4CAF-8E55-40B80CC3BF4E}"/>
              </a:ext>
            </a:extLst>
          </p:cNvPr>
          <p:cNvCxnSpPr>
            <a:cxnSpLocks/>
          </p:cNvCxnSpPr>
          <p:nvPr/>
        </p:nvCxnSpPr>
        <p:spPr>
          <a:xfrm>
            <a:off x="1556656" y="1605187"/>
            <a:ext cx="0" cy="538844"/>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81D9F6C0-8081-4D63-B753-9A5ABD82EF70}"/>
              </a:ext>
            </a:extLst>
          </p:cNvPr>
          <p:cNvSpPr/>
          <p:nvPr/>
        </p:nvSpPr>
        <p:spPr>
          <a:xfrm>
            <a:off x="1556656" y="1847430"/>
            <a:ext cx="317716" cy="369332"/>
          </a:xfrm>
          <a:prstGeom prst="rect">
            <a:avLst/>
          </a:prstGeom>
        </p:spPr>
        <p:txBody>
          <a:bodyPr wrap="none">
            <a:spAutoFit/>
          </a:bodyPr>
          <a:lstStyle/>
          <a:p>
            <a:r>
              <a:rPr lang="en-US" dirty="0"/>
              <a:t>A</a:t>
            </a:r>
          </a:p>
        </p:txBody>
      </p:sp>
      <p:sp>
        <p:nvSpPr>
          <p:cNvPr id="82" name="Rectangle 81">
            <a:extLst>
              <a:ext uri="{FF2B5EF4-FFF2-40B4-BE49-F238E27FC236}">
                <a16:creationId xmlns:a16="http://schemas.microsoft.com/office/drawing/2014/main" id="{F903EEB1-2699-48A2-9518-7BBD13E217FC}"/>
              </a:ext>
            </a:extLst>
          </p:cNvPr>
          <p:cNvSpPr/>
          <p:nvPr/>
        </p:nvSpPr>
        <p:spPr>
          <a:xfrm>
            <a:off x="1556656" y="3996931"/>
            <a:ext cx="309700" cy="369332"/>
          </a:xfrm>
          <a:prstGeom prst="rect">
            <a:avLst/>
          </a:prstGeom>
        </p:spPr>
        <p:txBody>
          <a:bodyPr wrap="none">
            <a:spAutoFit/>
          </a:bodyPr>
          <a:lstStyle/>
          <a:p>
            <a:r>
              <a:rPr lang="en-US" dirty="0"/>
              <a:t>B</a:t>
            </a:r>
          </a:p>
        </p:txBody>
      </p:sp>
      <p:sp>
        <p:nvSpPr>
          <p:cNvPr id="83" name="TextBox 82">
            <a:extLst>
              <a:ext uri="{FF2B5EF4-FFF2-40B4-BE49-F238E27FC236}">
                <a16:creationId xmlns:a16="http://schemas.microsoft.com/office/drawing/2014/main" id="{3ACC4FA8-F2D1-401E-82B7-9504365499A4}"/>
              </a:ext>
            </a:extLst>
          </p:cNvPr>
          <p:cNvSpPr txBox="1"/>
          <p:nvPr/>
        </p:nvSpPr>
        <p:spPr>
          <a:xfrm>
            <a:off x="916981" y="1138014"/>
            <a:ext cx="1629328" cy="369332"/>
          </a:xfrm>
          <a:prstGeom prst="rect">
            <a:avLst/>
          </a:prstGeom>
          <a:noFill/>
        </p:spPr>
        <p:txBody>
          <a:bodyPr wrap="square" rtlCol="0">
            <a:spAutoFit/>
          </a:bodyPr>
          <a:lstStyle/>
          <a:p>
            <a:r>
              <a:rPr lang="en-US" dirty="0"/>
              <a:t>Bi-directional</a:t>
            </a:r>
          </a:p>
        </p:txBody>
      </p:sp>
      <p:cxnSp>
        <p:nvCxnSpPr>
          <p:cNvPr id="84" name="Straight Arrow Connector 83">
            <a:extLst>
              <a:ext uri="{FF2B5EF4-FFF2-40B4-BE49-F238E27FC236}">
                <a16:creationId xmlns:a16="http://schemas.microsoft.com/office/drawing/2014/main" id="{8A649411-0C07-4D01-B6BD-C12EC525F035}"/>
              </a:ext>
            </a:extLst>
          </p:cNvPr>
          <p:cNvCxnSpPr>
            <a:cxnSpLocks/>
          </p:cNvCxnSpPr>
          <p:nvPr/>
        </p:nvCxnSpPr>
        <p:spPr>
          <a:xfrm>
            <a:off x="9975448" y="2448741"/>
            <a:ext cx="2" cy="652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FC66DFF-AD4E-4776-9ADD-7FC955D0CC83}"/>
              </a:ext>
            </a:extLst>
          </p:cNvPr>
          <p:cNvCxnSpPr>
            <a:cxnSpLocks/>
          </p:cNvCxnSpPr>
          <p:nvPr/>
        </p:nvCxnSpPr>
        <p:spPr>
          <a:xfrm>
            <a:off x="10493607" y="2448741"/>
            <a:ext cx="1" cy="652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D20E7FC-A3E5-4285-A158-2A8E0E9C3350}"/>
              </a:ext>
            </a:extLst>
          </p:cNvPr>
          <p:cNvCxnSpPr>
            <a:cxnSpLocks/>
          </p:cNvCxnSpPr>
          <p:nvPr/>
        </p:nvCxnSpPr>
        <p:spPr>
          <a:xfrm flipH="1">
            <a:off x="10493607" y="3094264"/>
            <a:ext cx="1" cy="669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CC1DE74-7285-4E34-A2D5-8E25AC54E75D}"/>
              </a:ext>
            </a:extLst>
          </p:cNvPr>
          <p:cNvCxnSpPr>
            <a:cxnSpLocks/>
          </p:cNvCxnSpPr>
          <p:nvPr/>
        </p:nvCxnSpPr>
        <p:spPr>
          <a:xfrm>
            <a:off x="9975449" y="3100886"/>
            <a:ext cx="8707" cy="662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0C98F67-ADDC-47D2-89B8-0DC34F1DAE02}"/>
              </a:ext>
            </a:extLst>
          </p:cNvPr>
          <p:cNvCxnSpPr>
            <a:cxnSpLocks/>
          </p:cNvCxnSpPr>
          <p:nvPr/>
        </p:nvCxnSpPr>
        <p:spPr>
          <a:xfrm>
            <a:off x="9984156" y="3748586"/>
            <a:ext cx="226425" cy="46699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062A3E1-4753-4BBD-A108-002A9B9DA2F0}"/>
              </a:ext>
            </a:extLst>
          </p:cNvPr>
          <p:cNvCxnSpPr>
            <a:cxnSpLocks/>
          </p:cNvCxnSpPr>
          <p:nvPr/>
        </p:nvCxnSpPr>
        <p:spPr>
          <a:xfrm flipH="1">
            <a:off x="10210582" y="3741966"/>
            <a:ext cx="283025" cy="47361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69A9743-A6D1-4BC4-B7C3-A3A0F5B95775}"/>
              </a:ext>
            </a:extLst>
          </p:cNvPr>
          <p:cNvCxnSpPr>
            <a:cxnSpLocks/>
          </p:cNvCxnSpPr>
          <p:nvPr/>
        </p:nvCxnSpPr>
        <p:spPr>
          <a:xfrm>
            <a:off x="10210581" y="4215584"/>
            <a:ext cx="0" cy="67926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182987F-D9A1-476B-8F05-FCD2CF15A536}"/>
              </a:ext>
            </a:extLst>
          </p:cNvPr>
          <p:cNvCxnSpPr>
            <a:cxnSpLocks/>
          </p:cNvCxnSpPr>
          <p:nvPr/>
        </p:nvCxnSpPr>
        <p:spPr>
          <a:xfrm flipV="1">
            <a:off x="9975448" y="2160817"/>
            <a:ext cx="259080" cy="294544"/>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5B614C3-2050-41E5-84C3-E62E64888150}"/>
              </a:ext>
            </a:extLst>
          </p:cNvPr>
          <p:cNvCxnSpPr>
            <a:cxnSpLocks/>
          </p:cNvCxnSpPr>
          <p:nvPr/>
        </p:nvCxnSpPr>
        <p:spPr>
          <a:xfrm flipH="1" flipV="1">
            <a:off x="10234528" y="2160817"/>
            <a:ext cx="259082" cy="287925"/>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36EC57-2840-40FD-8B97-541400205FEB}"/>
              </a:ext>
            </a:extLst>
          </p:cNvPr>
          <p:cNvCxnSpPr>
            <a:cxnSpLocks/>
          </p:cNvCxnSpPr>
          <p:nvPr/>
        </p:nvCxnSpPr>
        <p:spPr>
          <a:xfrm>
            <a:off x="10234528" y="1650362"/>
            <a:ext cx="0" cy="538844"/>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CA5E768-71F0-4FB2-93D3-375999F08812}"/>
              </a:ext>
            </a:extLst>
          </p:cNvPr>
          <p:cNvSpPr/>
          <p:nvPr/>
        </p:nvSpPr>
        <p:spPr>
          <a:xfrm>
            <a:off x="10234528" y="1892605"/>
            <a:ext cx="317716" cy="369332"/>
          </a:xfrm>
          <a:prstGeom prst="rect">
            <a:avLst/>
          </a:prstGeom>
        </p:spPr>
        <p:txBody>
          <a:bodyPr wrap="none">
            <a:spAutoFit/>
          </a:bodyPr>
          <a:lstStyle/>
          <a:p>
            <a:r>
              <a:rPr lang="en-US" dirty="0"/>
              <a:t>A</a:t>
            </a:r>
          </a:p>
        </p:txBody>
      </p:sp>
      <p:sp>
        <p:nvSpPr>
          <p:cNvPr id="95" name="Rectangle 94">
            <a:extLst>
              <a:ext uri="{FF2B5EF4-FFF2-40B4-BE49-F238E27FC236}">
                <a16:creationId xmlns:a16="http://schemas.microsoft.com/office/drawing/2014/main" id="{78F17A1A-2D18-4714-ACF4-5F8B1DBAF13D}"/>
              </a:ext>
            </a:extLst>
          </p:cNvPr>
          <p:cNvSpPr/>
          <p:nvPr/>
        </p:nvSpPr>
        <p:spPr>
          <a:xfrm>
            <a:off x="10234528" y="4042106"/>
            <a:ext cx="309700" cy="369332"/>
          </a:xfrm>
          <a:prstGeom prst="rect">
            <a:avLst/>
          </a:prstGeom>
        </p:spPr>
        <p:txBody>
          <a:bodyPr wrap="none">
            <a:spAutoFit/>
          </a:bodyPr>
          <a:lstStyle/>
          <a:p>
            <a:r>
              <a:rPr lang="en-US" dirty="0"/>
              <a:t>B</a:t>
            </a:r>
          </a:p>
        </p:txBody>
      </p:sp>
      <p:sp>
        <p:nvSpPr>
          <p:cNvPr id="96" name="TextBox 95">
            <a:extLst>
              <a:ext uri="{FF2B5EF4-FFF2-40B4-BE49-F238E27FC236}">
                <a16:creationId xmlns:a16="http://schemas.microsoft.com/office/drawing/2014/main" id="{3D720EA3-D79C-4835-B96F-5FAC6B62E12C}"/>
              </a:ext>
            </a:extLst>
          </p:cNvPr>
          <p:cNvSpPr txBox="1"/>
          <p:nvPr/>
        </p:nvSpPr>
        <p:spPr>
          <a:xfrm>
            <a:off x="9679622" y="1165277"/>
            <a:ext cx="1745245" cy="369332"/>
          </a:xfrm>
          <a:prstGeom prst="rect">
            <a:avLst/>
          </a:prstGeom>
          <a:noFill/>
        </p:spPr>
        <p:txBody>
          <a:bodyPr wrap="square" rtlCol="0">
            <a:spAutoFit/>
          </a:bodyPr>
          <a:lstStyle/>
          <a:p>
            <a:r>
              <a:rPr lang="en-US" dirty="0"/>
              <a:t>Uni-directional</a:t>
            </a:r>
          </a:p>
        </p:txBody>
      </p:sp>
      <p:sp>
        <p:nvSpPr>
          <p:cNvPr id="97" name="TextBox 96">
            <a:extLst>
              <a:ext uri="{FF2B5EF4-FFF2-40B4-BE49-F238E27FC236}">
                <a16:creationId xmlns:a16="http://schemas.microsoft.com/office/drawing/2014/main" id="{76BBB8FB-DD54-4F43-821B-0EC74D7C04FD}"/>
              </a:ext>
            </a:extLst>
          </p:cNvPr>
          <p:cNvSpPr txBox="1"/>
          <p:nvPr/>
        </p:nvSpPr>
        <p:spPr>
          <a:xfrm>
            <a:off x="730032" y="4929647"/>
            <a:ext cx="1838156" cy="646331"/>
          </a:xfrm>
          <a:prstGeom prst="rect">
            <a:avLst/>
          </a:prstGeom>
          <a:noFill/>
        </p:spPr>
        <p:txBody>
          <a:bodyPr wrap="square" rtlCol="0">
            <a:spAutoFit/>
          </a:bodyPr>
          <a:lstStyle/>
          <a:p>
            <a:pPr algn="ctr"/>
            <a:r>
              <a:rPr lang="en-US" dirty="0"/>
              <a:t>A-B &amp; B-A are different</a:t>
            </a:r>
          </a:p>
        </p:txBody>
      </p:sp>
      <p:sp>
        <p:nvSpPr>
          <p:cNvPr id="98" name="TextBox 97">
            <a:extLst>
              <a:ext uri="{FF2B5EF4-FFF2-40B4-BE49-F238E27FC236}">
                <a16:creationId xmlns:a16="http://schemas.microsoft.com/office/drawing/2014/main" id="{CEDF58F6-E9FC-474F-9CD6-9F4FAC5B9E30}"/>
              </a:ext>
            </a:extLst>
          </p:cNvPr>
          <p:cNvSpPr txBox="1"/>
          <p:nvPr/>
        </p:nvSpPr>
        <p:spPr>
          <a:xfrm>
            <a:off x="9308573" y="4945314"/>
            <a:ext cx="1838156" cy="646331"/>
          </a:xfrm>
          <a:prstGeom prst="rect">
            <a:avLst/>
          </a:prstGeom>
          <a:noFill/>
        </p:spPr>
        <p:txBody>
          <a:bodyPr wrap="square" rtlCol="0">
            <a:spAutoFit/>
          </a:bodyPr>
          <a:lstStyle/>
          <a:p>
            <a:pPr algn="ctr"/>
            <a:r>
              <a:rPr lang="en-US" dirty="0"/>
              <a:t>A-B &amp; B-A are same</a:t>
            </a:r>
          </a:p>
        </p:txBody>
      </p:sp>
      <p:sp>
        <p:nvSpPr>
          <p:cNvPr id="99" name="TextBox 98">
            <a:extLst>
              <a:ext uri="{FF2B5EF4-FFF2-40B4-BE49-F238E27FC236}">
                <a16:creationId xmlns:a16="http://schemas.microsoft.com/office/drawing/2014/main" id="{B613E8A4-FD5B-4F0B-8A49-103ED364C18A}"/>
              </a:ext>
            </a:extLst>
          </p:cNvPr>
          <p:cNvSpPr txBox="1"/>
          <p:nvPr/>
        </p:nvSpPr>
        <p:spPr>
          <a:xfrm>
            <a:off x="2471538" y="1170529"/>
            <a:ext cx="4345574" cy="1477328"/>
          </a:xfrm>
          <a:prstGeom prst="rect">
            <a:avLst/>
          </a:prstGeom>
          <a:noFill/>
        </p:spPr>
        <p:txBody>
          <a:bodyPr wrap="square" rtlCol="0">
            <a:spAutoFit/>
          </a:bodyPr>
          <a:lstStyle/>
          <a:p>
            <a:r>
              <a:rPr lang="en-US" dirty="0"/>
              <a:t>#1: Starting point cannot be the destination</a:t>
            </a:r>
          </a:p>
          <a:p>
            <a:r>
              <a:rPr lang="en-US" b="1" dirty="0">
                <a:solidFill>
                  <a:srgbClr val="0070C0"/>
                </a:solidFill>
              </a:rPr>
              <a:t>        </a:t>
            </a:r>
          </a:p>
          <a:p>
            <a:endParaRPr lang="en-US" dirty="0"/>
          </a:p>
          <a:p>
            <a:endParaRPr lang="en-US" dirty="0"/>
          </a:p>
          <a:p>
            <a:endParaRPr lang="en-US" dirty="0"/>
          </a:p>
        </p:txBody>
      </p:sp>
      <p:sp>
        <p:nvSpPr>
          <p:cNvPr id="100" name="Oval 99">
            <a:extLst>
              <a:ext uri="{FF2B5EF4-FFF2-40B4-BE49-F238E27FC236}">
                <a16:creationId xmlns:a16="http://schemas.microsoft.com/office/drawing/2014/main" id="{1732C211-3B53-4074-BF80-4D7785B6DE37}"/>
              </a:ext>
            </a:extLst>
          </p:cNvPr>
          <p:cNvSpPr/>
          <p:nvPr/>
        </p:nvSpPr>
        <p:spPr>
          <a:xfrm>
            <a:off x="1503827" y="2074303"/>
            <a:ext cx="116398" cy="1087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B4D9C029-E6B8-4237-8644-1C26900A64F9}"/>
              </a:ext>
            </a:extLst>
          </p:cNvPr>
          <p:cNvSpPr/>
          <p:nvPr/>
        </p:nvSpPr>
        <p:spPr>
          <a:xfrm>
            <a:off x="1482089" y="4074679"/>
            <a:ext cx="116398" cy="1087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4F5273C-2027-4940-ABB3-E9CF3AF7E55C}"/>
              </a:ext>
            </a:extLst>
          </p:cNvPr>
          <p:cNvSpPr/>
          <p:nvPr/>
        </p:nvSpPr>
        <p:spPr>
          <a:xfrm>
            <a:off x="10175894" y="2127911"/>
            <a:ext cx="116398" cy="1087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88416040-EAC3-481E-9A8E-2AA25BB3B26D}"/>
              </a:ext>
            </a:extLst>
          </p:cNvPr>
          <p:cNvSpPr/>
          <p:nvPr/>
        </p:nvSpPr>
        <p:spPr>
          <a:xfrm>
            <a:off x="10152383" y="4126777"/>
            <a:ext cx="116398" cy="1087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5D6708F4-87C1-4CEA-AA35-C8ECD847E76E}"/>
              </a:ext>
            </a:extLst>
          </p:cNvPr>
          <p:cNvCxnSpPr>
            <a:cxnSpLocks/>
          </p:cNvCxnSpPr>
          <p:nvPr/>
        </p:nvCxnSpPr>
        <p:spPr>
          <a:xfrm>
            <a:off x="10234528" y="1589067"/>
            <a:ext cx="0" cy="538844"/>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C2A1416-E055-4773-9034-F68ACACBE721}"/>
              </a:ext>
            </a:extLst>
          </p:cNvPr>
          <p:cNvCxnSpPr>
            <a:cxnSpLocks/>
          </p:cNvCxnSpPr>
          <p:nvPr/>
        </p:nvCxnSpPr>
        <p:spPr>
          <a:xfrm>
            <a:off x="10210581" y="4235530"/>
            <a:ext cx="0" cy="659322"/>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52D8CF2-C010-4EFB-B4FA-24BA291DA84A}"/>
              </a:ext>
            </a:extLst>
          </p:cNvPr>
          <p:cNvCxnSpPr>
            <a:cxnSpLocks/>
          </p:cNvCxnSpPr>
          <p:nvPr/>
        </p:nvCxnSpPr>
        <p:spPr>
          <a:xfrm>
            <a:off x="1543258" y="4183432"/>
            <a:ext cx="0" cy="659322"/>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824C7F6-03C0-48AA-AB9E-7739CC6FC4F6}"/>
              </a:ext>
            </a:extLst>
          </p:cNvPr>
          <p:cNvCxnSpPr>
            <a:cxnSpLocks/>
          </p:cNvCxnSpPr>
          <p:nvPr/>
        </p:nvCxnSpPr>
        <p:spPr>
          <a:xfrm>
            <a:off x="1567205" y="1500029"/>
            <a:ext cx="0" cy="560068"/>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2E35BD4C-3517-4843-9611-49FCDE46E371}"/>
              </a:ext>
            </a:extLst>
          </p:cNvPr>
          <p:cNvGrpSpPr/>
          <p:nvPr/>
        </p:nvGrpSpPr>
        <p:grpSpPr>
          <a:xfrm>
            <a:off x="7305282" y="3860087"/>
            <a:ext cx="2092757" cy="1273842"/>
            <a:chOff x="5388436" y="3374233"/>
            <a:chExt cx="2092757" cy="1273842"/>
          </a:xfrm>
        </p:grpSpPr>
        <p:cxnSp>
          <p:nvCxnSpPr>
            <p:cNvPr id="122" name="Straight Arrow Connector 121">
              <a:extLst>
                <a:ext uri="{FF2B5EF4-FFF2-40B4-BE49-F238E27FC236}">
                  <a16:creationId xmlns:a16="http://schemas.microsoft.com/office/drawing/2014/main" id="{2F288902-0757-47E0-9846-24AA6038D15A}"/>
                </a:ext>
              </a:extLst>
            </p:cNvPr>
            <p:cNvCxnSpPr>
              <a:cxnSpLocks/>
            </p:cNvCxnSpPr>
            <p:nvPr/>
          </p:nvCxnSpPr>
          <p:spPr>
            <a:xfrm flipV="1">
              <a:off x="5577838" y="4172760"/>
              <a:ext cx="259080" cy="294544"/>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4B1AC47-33C8-46E3-93AE-4E40124309D4}"/>
                </a:ext>
              </a:extLst>
            </p:cNvPr>
            <p:cNvCxnSpPr>
              <a:cxnSpLocks/>
            </p:cNvCxnSpPr>
            <p:nvPr/>
          </p:nvCxnSpPr>
          <p:spPr>
            <a:xfrm flipH="1" flipV="1">
              <a:off x="5836918" y="4172760"/>
              <a:ext cx="259082" cy="287925"/>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8B9F599-732E-4790-95C3-1E136057074F}"/>
                </a:ext>
              </a:extLst>
            </p:cNvPr>
            <p:cNvCxnSpPr>
              <a:cxnSpLocks/>
            </p:cNvCxnSpPr>
            <p:nvPr/>
          </p:nvCxnSpPr>
          <p:spPr>
            <a:xfrm>
              <a:off x="5836918" y="3609719"/>
              <a:ext cx="0" cy="538844"/>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98ED8F9C-7E83-4D55-B996-2A0B6AB3E76E}"/>
                </a:ext>
              </a:extLst>
            </p:cNvPr>
            <p:cNvSpPr/>
            <p:nvPr/>
          </p:nvSpPr>
          <p:spPr>
            <a:xfrm>
              <a:off x="5388436" y="4364858"/>
              <a:ext cx="515976" cy="276999"/>
            </a:xfrm>
            <a:prstGeom prst="rect">
              <a:avLst/>
            </a:prstGeom>
          </p:spPr>
          <p:txBody>
            <a:bodyPr wrap="square">
              <a:spAutoFit/>
            </a:bodyPr>
            <a:lstStyle/>
            <a:p>
              <a:r>
                <a:rPr lang="en-US" sz="1200" i="1" dirty="0"/>
                <a:t>A1</a:t>
              </a:r>
            </a:p>
          </p:txBody>
        </p:sp>
        <p:sp>
          <p:nvSpPr>
            <p:cNvPr id="126" name="Rectangle 125">
              <a:extLst>
                <a:ext uri="{FF2B5EF4-FFF2-40B4-BE49-F238E27FC236}">
                  <a16:creationId xmlns:a16="http://schemas.microsoft.com/office/drawing/2014/main" id="{AC5B1672-DD20-43D2-8EB1-6031496BD1DB}"/>
                </a:ext>
              </a:extLst>
            </p:cNvPr>
            <p:cNvSpPr/>
            <p:nvPr/>
          </p:nvSpPr>
          <p:spPr>
            <a:xfrm>
              <a:off x="5966459" y="4371076"/>
              <a:ext cx="515976" cy="276999"/>
            </a:xfrm>
            <a:prstGeom prst="rect">
              <a:avLst/>
            </a:prstGeom>
          </p:spPr>
          <p:txBody>
            <a:bodyPr wrap="square">
              <a:spAutoFit/>
            </a:bodyPr>
            <a:lstStyle/>
            <a:p>
              <a:r>
                <a:rPr lang="en-US" sz="1200" i="1" dirty="0"/>
                <a:t>A2</a:t>
              </a:r>
            </a:p>
          </p:txBody>
        </p:sp>
        <p:sp>
          <p:nvSpPr>
            <p:cNvPr id="127" name="Rectangle 126">
              <a:extLst>
                <a:ext uri="{FF2B5EF4-FFF2-40B4-BE49-F238E27FC236}">
                  <a16:creationId xmlns:a16="http://schemas.microsoft.com/office/drawing/2014/main" id="{D9F00B61-DA78-4F8D-AD64-8A3EF10FEFEF}"/>
                </a:ext>
              </a:extLst>
            </p:cNvPr>
            <p:cNvSpPr/>
            <p:nvPr/>
          </p:nvSpPr>
          <p:spPr>
            <a:xfrm>
              <a:off x="5831467" y="3933600"/>
              <a:ext cx="515976" cy="276999"/>
            </a:xfrm>
            <a:prstGeom prst="rect">
              <a:avLst/>
            </a:prstGeom>
          </p:spPr>
          <p:txBody>
            <a:bodyPr wrap="square">
              <a:spAutoFit/>
            </a:bodyPr>
            <a:lstStyle/>
            <a:p>
              <a:r>
                <a:rPr lang="en-US" sz="1200" i="1" dirty="0"/>
                <a:t>B</a:t>
              </a:r>
            </a:p>
          </p:txBody>
        </p:sp>
        <p:sp>
          <p:nvSpPr>
            <p:cNvPr id="128" name="Rectangle 127">
              <a:extLst>
                <a:ext uri="{FF2B5EF4-FFF2-40B4-BE49-F238E27FC236}">
                  <a16:creationId xmlns:a16="http://schemas.microsoft.com/office/drawing/2014/main" id="{45D57F09-6019-4331-BAAE-5CD357A01773}"/>
                </a:ext>
              </a:extLst>
            </p:cNvPr>
            <p:cNvSpPr/>
            <p:nvPr/>
          </p:nvSpPr>
          <p:spPr>
            <a:xfrm>
              <a:off x="5773238" y="3374233"/>
              <a:ext cx="1707955" cy="276999"/>
            </a:xfrm>
            <a:prstGeom prst="rect">
              <a:avLst/>
            </a:prstGeom>
          </p:spPr>
          <p:txBody>
            <a:bodyPr wrap="square">
              <a:spAutoFit/>
            </a:bodyPr>
            <a:lstStyle/>
            <a:p>
              <a:r>
                <a:rPr lang="en-US" sz="1200" i="1" dirty="0" err="1"/>
                <a:t>Next_Bnode</a:t>
              </a:r>
              <a:endParaRPr lang="en-US" sz="1200" i="1" dirty="0"/>
            </a:p>
          </p:txBody>
        </p:sp>
      </p:grpSp>
      <p:sp>
        <p:nvSpPr>
          <p:cNvPr id="130" name="Oval 129">
            <a:extLst>
              <a:ext uri="{FF2B5EF4-FFF2-40B4-BE49-F238E27FC236}">
                <a16:creationId xmlns:a16="http://schemas.microsoft.com/office/drawing/2014/main" id="{3D37B7BD-C787-40C1-88CA-EAE774F19545}"/>
              </a:ext>
            </a:extLst>
          </p:cNvPr>
          <p:cNvSpPr/>
          <p:nvPr/>
        </p:nvSpPr>
        <p:spPr>
          <a:xfrm>
            <a:off x="9916192" y="2396931"/>
            <a:ext cx="106663" cy="1173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719B18B-0400-4D96-AFB0-FB95621A65A2}"/>
              </a:ext>
            </a:extLst>
          </p:cNvPr>
          <p:cNvSpPr/>
          <p:nvPr/>
        </p:nvSpPr>
        <p:spPr>
          <a:xfrm>
            <a:off x="10424186" y="2375823"/>
            <a:ext cx="106663" cy="1173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2" name="Rectangle 131">
                <a:extLst>
                  <a:ext uri="{FF2B5EF4-FFF2-40B4-BE49-F238E27FC236}">
                    <a16:creationId xmlns:a16="http://schemas.microsoft.com/office/drawing/2014/main" id="{8FFB17BD-5766-42CA-B92A-DE91A7BF8CDB}"/>
                  </a:ext>
                </a:extLst>
              </p:cNvPr>
              <p:cNvSpPr/>
              <p:nvPr/>
            </p:nvSpPr>
            <p:spPr>
              <a:xfrm>
                <a:off x="3474520" y="3933600"/>
                <a:ext cx="2515059" cy="1200329"/>
              </a:xfrm>
              <a:prstGeom prst="rect">
                <a:avLst/>
              </a:prstGeom>
              <a:ln>
                <a:solidFill>
                  <a:schemeClr val="tx1"/>
                </a:solidFill>
              </a:ln>
            </p:spPr>
            <p:txBody>
              <a:bodyPr wrap="square">
                <a:spAutoFit/>
              </a:bodyPr>
              <a:lstStyle/>
              <a:p>
                <a:r>
                  <a:rPr lang="en-US" b="1" dirty="0"/>
                  <a:t>Merge Node:</a:t>
                </a:r>
              </a:p>
              <a:p>
                <a:r>
                  <a:rPr lang="en-US" b="1" dirty="0" err="1">
                    <a:solidFill>
                      <a:srgbClr val="0070C0"/>
                    </a:solidFill>
                  </a:rPr>
                  <a:t>B</a:t>
                </a:r>
                <a:r>
                  <a:rPr lang="en-US" b="1" baseline="-25000" dirty="0" err="1">
                    <a:solidFill>
                      <a:srgbClr val="0070C0"/>
                    </a:solidFill>
                  </a:rPr>
                  <a:t>from</a:t>
                </a:r>
                <a:r>
                  <a:rPr lang="en-US" b="1" dirty="0">
                    <a:solidFill>
                      <a:srgbClr val="0070C0"/>
                    </a:solidFill>
                  </a:rPr>
                  <a:t> </a:t>
                </a:r>
                <a14:m>
                  <m:oMath xmlns:m="http://schemas.openxmlformats.org/officeDocument/2006/math">
                    <m:r>
                      <a:rPr lang="en-US" dirty="0" smtClean="0">
                        <a:solidFill>
                          <a:srgbClr val="0070C0"/>
                        </a:solidFill>
                        <a:latin typeface="Cambria Math" panose="02040503050406030204" pitchFamily="18" charset="0"/>
                      </a:rPr>
                      <m:t>∈</m:t>
                    </m:r>
                    <m:r>
                      <a:rPr lang="en-US" b="0" i="0" dirty="0" smtClean="0">
                        <a:solidFill>
                          <a:srgbClr val="0070C0"/>
                        </a:solidFill>
                        <a:latin typeface="Cambria Math" panose="02040503050406030204" pitchFamily="18" charset="0"/>
                      </a:rPr>
                      <m:t> </m:t>
                    </m:r>
                    <m:d>
                      <m:dPr>
                        <m:begChr m:val="{"/>
                        <m:endChr m:val="}"/>
                        <m:ctrlPr>
                          <a:rPr lang="en-US" b="0" i="1" dirty="0" smtClean="0">
                            <a:solidFill>
                              <a:srgbClr val="0070C0"/>
                            </a:solidFill>
                            <a:latin typeface="Cambria Math" panose="02040503050406030204" pitchFamily="18" charset="0"/>
                          </a:rPr>
                        </m:ctrlPr>
                      </m:dPr>
                      <m:e>
                        <m:r>
                          <a:rPr lang="en-US" b="0" i="1" dirty="0" smtClean="0">
                            <a:solidFill>
                              <a:srgbClr val="0070C0"/>
                            </a:solidFill>
                            <a:latin typeface="Cambria Math" panose="02040503050406030204" pitchFamily="18" charset="0"/>
                          </a:rPr>
                          <m:t>𝐴</m:t>
                        </m:r>
                        <m:r>
                          <a:rPr lang="en-US" b="0" i="1" baseline="-25000" dirty="0" smtClean="0">
                            <a:solidFill>
                              <a:srgbClr val="0070C0"/>
                            </a:solidFill>
                            <a:latin typeface="Cambria Math" panose="02040503050406030204" pitchFamily="18" charset="0"/>
                          </a:rPr>
                          <m:t>1</m:t>
                        </m:r>
                        <m:r>
                          <a:rPr lang="en-US" b="0" i="1" dirty="0" smtClean="0">
                            <a:solidFill>
                              <a:srgbClr val="0070C0"/>
                            </a:solidFill>
                            <a:latin typeface="Cambria Math" panose="02040503050406030204" pitchFamily="18" charset="0"/>
                          </a:rPr>
                          <m:t>, </m:t>
                        </m:r>
                        <m:r>
                          <a:rPr lang="en-US" b="0" i="1" dirty="0" smtClean="0">
                            <a:solidFill>
                              <a:srgbClr val="0070C0"/>
                            </a:solidFill>
                            <a:latin typeface="Cambria Math" panose="02040503050406030204" pitchFamily="18" charset="0"/>
                          </a:rPr>
                          <m:t>𝐴</m:t>
                        </m:r>
                        <m:r>
                          <a:rPr lang="en-US" b="0" i="1" baseline="-25000" dirty="0" smtClean="0">
                            <a:solidFill>
                              <a:srgbClr val="0070C0"/>
                            </a:solidFill>
                            <a:latin typeface="Cambria Math" panose="02040503050406030204" pitchFamily="18" charset="0"/>
                          </a:rPr>
                          <m:t>2</m:t>
                        </m:r>
                      </m:e>
                    </m:d>
                  </m:oMath>
                </a14:m>
                <a:endParaRPr lang="en-US" dirty="0"/>
              </a:p>
              <a:p>
                <a:endParaRPr lang="en-US" b="1" dirty="0">
                  <a:solidFill>
                    <a:srgbClr val="0070C0"/>
                  </a:solidFill>
                </a:endParaRPr>
              </a:p>
              <a:p>
                <a:r>
                  <a:rPr lang="en-US" b="1" dirty="0" err="1">
                    <a:solidFill>
                      <a:srgbClr val="0070C0"/>
                    </a:solidFill>
                  </a:rPr>
                  <a:t>B</a:t>
                </a:r>
                <a:r>
                  <a:rPr lang="en-US" b="1" baseline="-25000" dirty="0" err="1">
                    <a:solidFill>
                      <a:srgbClr val="0070C0"/>
                    </a:solidFill>
                  </a:rPr>
                  <a:t>from.</a:t>
                </a:r>
                <a:r>
                  <a:rPr lang="en-US" b="1" dirty="0" err="1">
                    <a:solidFill>
                      <a:srgbClr val="0070C0"/>
                    </a:solidFill>
                  </a:rPr>
                  <a:t>Length</a:t>
                </a:r>
                <a:r>
                  <a:rPr lang="en-US" b="1" dirty="0">
                    <a:solidFill>
                      <a:srgbClr val="0070C0"/>
                    </a:solidFill>
                  </a:rPr>
                  <a:t>() &gt; 1</a:t>
                </a:r>
                <a:endParaRPr lang="en-US" dirty="0"/>
              </a:p>
            </p:txBody>
          </p:sp>
        </mc:Choice>
        <mc:Fallback>
          <p:sp>
            <p:nvSpPr>
              <p:cNvPr id="132" name="Rectangle 131">
                <a:extLst>
                  <a:ext uri="{FF2B5EF4-FFF2-40B4-BE49-F238E27FC236}">
                    <a16:creationId xmlns:a16="http://schemas.microsoft.com/office/drawing/2014/main" id="{8FFB17BD-5766-42CA-B92A-DE91A7BF8CDB}"/>
                  </a:ext>
                </a:extLst>
              </p:cNvPr>
              <p:cNvSpPr>
                <a:spLocks noRot="1" noChangeAspect="1" noMove="1" noResize="1" noEditPoints="1" noAdjustHandles="1" noChangeArrowheads="1" noChangeShapeType="1" noTextEdit="1"/>
              </p:cNvSpPr>
              <p:nvPr/>
            </p:nvSpPr>
            <p:spPr>
              <a:xfrm>
                <a:off x="3474520" y="3933600"/>
                <a:ext cx="2515059" cy="1200329"/>
              </a:xfrm>
              <a:prstGeom prst="rect">
                <a:avLst/>
              </a:prstGeom>
              <a:blipFill>
                <a:blip r:embed="rId2"/>
                <a:stretch>
                  <a:fillRect l="-1928" t="-2010" b="-6533"/>
                </a:stretch>
              </a:blipFill>
              <a:ln>
                <a:solidFill>
                  <a:schemeClr val="tx1"/>
                </a:solidFill>
              </a:ln>
            </p:spPr>
            <p:txBody>
              <a:bodyPr/>
              <a:lstStyle/>
              <a:p>
                <a:r>
                  <a:rPr lang="en-US">
                    <a:noFill/>
                  </a:rPr>
                  <a:t> </a:t>
                </a:r>
              </a:p>
            </p:txBody>
          </p:sp>
        </mc:Fallback>
      </mc:AlternateContent>
      <p:sp>
        <p:nvSpPr>
          <p:cNvPr id="133" name="Rectangle 132">
            <a:extLst>
              <a:ext uri="{FF2B5EF4-FFF2-40B4-BE49-F238E27FC236}">
                <a16:creationId xmlns:a16="http://schemas.microsoft.com/office/drawing/2014/main" id="{EE88BB8B-3079-4B17-A022-3BE0B6A4B6B9}"/>
              </a:ext>
            </a:extLst>
          </p:cNvPr>
          <p:cNvSpPr/>
          <p:nvPr/>
        </p:nvSpPr>
        <p:spPr>
          <a:xfrm>
            <a:off x="3199373" y="1922441"/>
            <a:ext cx="2544864" cy="646331"/>
          </a:xfrm>
          <a:prstGeom prst="rect">
            <a:avLst/>
          </a:prstGeom>
          <a:ln>
            <a:solidFill>
              <a:schemeClr val="tx1"/>
            </a:solidFill>
          </a:ln>
        </p:spPr>
        <p:txBody>
          <a:bodyPr wrap="none">
            <a:spAutoFit/>
          </a:bodyPr>
          <a:lstStyle/>
          <a:p>
            <a:r>
              <a:rPr lang="en-US" b="1" dirty="0"/>
              <a:t>Break Loop:</a:t>
            </a:r>
          </a:p>
          <a:p>
            <a:r>
              <a:rPr lang="en-US" b="1" dirty="0" err="1">
                <a:solidFill>
                  <a:srgbClr val="0070C0"/>
                </a:solidFill>
              </a:rPr>
              <a:t>Seg_Start</a:t>
            </a:r>
            <a:r>
              <a:rPr lang="en-US" b="1" dirty="0">
                <a:solidFill>
                  <a:srgbClr val="0070C0"/>
                </a:solidFill>
              </a:rPr>
              <a:t> != </a:t>
            </a:r>
            <a:r>
              <a:rPr lang="en-US" b="1" dirty="0" err="1">
                <a:solidFill>
                  <a:srgbClr val="0070C0"/>
                </a:solidFill>
              </a:rPr>
              <a:t>next_Bnode</a:t>
            </a:r>
            <a:endParaRPr lang="en-US" dirty="0"/>
          </a:p>
        </p:txBody>
      </p:sp>
      <p:sp>
        <p:nvSpPr>
          <p:cNvPr id="129" name="Oval 128">
            <a:extLst>
              <a:ext uri="{FF2B5EF4-FFF2-40B4-BE49-F238E27FC236}">
                <a16:creationId xmlns:a16="http://schemas.microsoft.com/office/drawing/2014/main" id="{EE279E3A-F29F-4F7F-B612-52E1C8417354}"/>
              </a:ext>
            </a:extLst>
          </p:cNvPr>
          <p:cNvSpPr/>
          <p:nvPr/>
        </p:nvSpPr>
        <p:spPr>
          <a:xfrm>
            <a:off x="9555274" y="1500029"/>
            <a:ext cx="1396084" cy="1391782"/>
          </a:xfrm>
          <a:prstGeom prst="ellipse">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725FD91-6954-40D6-ABDA-2D51B8220B92}"/>
              </a:ext>
            </a:extLst>
          </p:cNvPr>
          <p:cNvSpPr/>
          <p:nvPr/>
        </p:nvSpPr>
        <p:spPr>
          <a:xfrm>
            <a:off x="3117523" y="3224994"/>
            <a:ext cx="4283228" cy="646331"/>
          </a:xfrm>
          <a:prstGeom prst="rect">
            <a:avLst/>
          </a:prstGeom>
        </p:spPr>
        <p:txBody>
          <a:bodyPr wrap="square">
            <a:spAutoFit/>
          </a:bodyPr>
          <a:lstStyle/>
          <a:p>
            <a:r>
              <a:rPr lang="en-US" dirty="0"/>
              <a:t>#2: Need to look at merge and split links to understand and break the loop</a:t>
            </a:r>
          </a:p>
        </p:txBody>
      </p:sp>
      <p:sp>
        <p:nvSpPr>
          <p:cNvPr id="138" name="Freeform: Shape 137">
            <a:extLst>
              <a:ext uri="{FF2B5EF4-FFF2-40B4-BE49-F238E27FC236}">
                <a16:creationId xmlns:a16="http://schemas.microsoft.com/office/drawing/2014/main" id="{0451DECA-03BD-41D8-8E65-69815470A822}"/>
              </a:ext>
            </a:extLst>
          </p:cNvPr>
          <p:cNvSpPr/>
          <p:nvPr/>
        </p:nvSpPr>
        <p:spPr>
          <a:xfrm>
            <a:off x="8420413" y="2235316"/>
            <a:ext cx="1117600" cy="2222500"/>
          </a:xfrm>
          <a:custGeom>
            <a:avLst/>
            <a:gdLst>
              <a:gd name="connsiteX0" fmla="*/ 1117600 w 1117600"/>
              <a:gd name="connsiteY0" fmla="*/ 0 h 2222500"/>
              <a:gd name="connsiteX1" fmla="*/ 901700 w 1117600"/>
              <a:gd name="connsiteY1" fmla="*/ 1778000 h 2222500"/>
              <a:gd name="connsiteX2" fmla="*/ 0 w 1117600"/>
              <a:gd name="connsiteY2" fmla="*/ 2222500 h 2222500"/>
            </a:gdLst>
            <a:ahLst/>
            <a:cxnLst>
              <a:cxn ang="0">
                <a:pos x="connsiteX0" y="connsiteY0"/>
              </a:cxn>
              <a:cxn ang="0">
                <a:pos x="connsiteX1" y="connsiteY1"/>
              </a:cxn>
              <a:cxn ang="0">
                <a:pos x="connsiteX2" y="connsiteY2"/>
              </a:cxn>
            </a:cxnLst>
            <a:rect l="l" t="t" r="r" b="b"/>
            <a:pathLst>
              <a:path w="1117600" h="2222500">
                <a:moveTo>
                  <a:pt x="1117600" y="0"/>
                </a:moveTo>
                <a:cubicBezTo>
                  <a:pt x="1102783" y="703791"/>
                  <a:pt x="1087967" y="1407583"/>
                  <a:pt x="901700" y="1778000"/>
                </a:cubicBezTo>
                <a:cubicBezTo>
                  <a:pt x="715433" y="2148417"/>
                  <a:pt x="357716" y="2185458"/>
                  <a:pt x="0" y="2222500"/>
                </a:cubicBezTo>
              </a:path>
            </a:pathLst>
          </a:custGeom>
          <a:noFill/>
          <a:ln w="28575">
            <a:solidFill>
              <a:srgbClr val="7030A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1E45900C-3F51-4871-A3C0-5214620C5223}"/>
              </a:ext>
            </a:extLst>
          </p:cNvPr>
          <p:cNvSpPr/>
          <p:nvPr/>
        </p:nvSpPr>
        <p:spPr>
          <a:xfrm>
            <a:off x="1397000" y="3644900"/>
            <a:ext cx="355600" cy="381073"/>
          </a:xfrm>
          <a:custGeom>
            <a:avLst/>
            <a:gdLst>
              <a:gd name="connsiteX0" fmla="*/ 0 w 355600"/>
              <a:gd name="connsiteY0" fmla="*/ 0 h 381073"/>
              <a:gd name="connsiteX1" fmla="*/ 152400 w 355600"/>
              <a:gd name="connsiteY1" fmla="*/ 381000 h 381073"/>
              <a:gd name="connsiteX2" fmla="*/ 355600 w 355600"/>
              <a:gd name="connsiteY2" fmla="*/ 25400 h 381073"/>
            </a:gdLst>
            <a:ahLst/>
            <a:cxnLst>
              <a:cxn ang="0">
                <a:pos x="connsiteX0" y="connsiteY0"/>
              </a:cxn>
              <a:cxn ang="0">
                <a:pos x="connsiteX1" y="connsiteY1"/>
              </a:cxn>
              <a:cxn ang="0">
                <a:pos x="connsiteX2" y="connsiteY2"/>
              </a:cxn>
            </a:cxnLst>
            <a:rect l="l" t="t" r="r" b="b"/>
            <a:pathLst>
              <a:path w="355600" h="381073">
                <a:moveTo>
                  <a:pt x="0" y="0"/>
                </a:moveTo>
                <a:cubicBezTo>
                  <a:pt x="46566" y="188383"/>
                  <a:pt x="93133" y="376767"/>
                  <a:pt x="152400" y="381000"/>
                </a:cubicBezTo>
                <a:cubicBezTo>
                  <a:pt x="211667" y="385233"/>
                  <a:pt x="283633" y="205316"/>
                  <a:pt x="355600" y="25400"/>
                </a:cubicBezTo>
              </a:path>
            </a:pathLst>
          </a:custGeom>
          <a:noFill/>
          <a:ln>
            <a:solidFill>
              <a:srgbClr val="FF00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EA919C74-7005-471A-A15A-2AD43D78E107}"/>
              </a:ext>
            </a:extLst>
          </p:cNvPr>
          <p:cNvSpPr/>
          <p:nvPr/>
        </p:nvSpPr>
        <p:spPr>
          <a:xfrm rot="10566071">
            <a:off x="1374965" y="2247860"/>
            <a:ext cx="355600" cy="381073"/>
          </a:xfrm>
          <a:custGeom>
            <a:avLst/>
            <a:gdLst>
              <a:gd name="connsiteX0" fmla="*/ 0 w 355600"/>
              <a:gd name="connsiteY0" fmla="*/ 0 h 381073"/>
              <a:gd name="connsiteX1" fmla="*/ 152400 w 355600"/>
              <a:gd name="connsiteY1" fmla="*/ 381000 h 381073"/>
              <a:gd name="connsiteX2" fmla="*/ 355600 w 355600"/>
              <a:gd name="connsiteY2" fmla="*/ 25400 h 381073"/>
            </a:gdLst>
            <a:ahLst/>
            <a:cxnLst>
              <a:cxn ang="0">
                <a:pos x="connsiteX0" y="connsiteY0"/>
              </a:cxn>
              <a:cxn ang="0">
                <a:pos x="connsiteX1" y="connsiteY1"/>
              </a:cxn>
              <a:cxn ang="0">
                <a:pos x="connsiteX2" y="connsiteY2"/>
              </a:cxn>
            </a:cxnLst>
            <a:rect l="l" t="t" r="r" b="b"/>
            <a:pathLst>
              <a:path w="355600" h="381073">
                <a:moveTo>
                  <a:pt x="0" y="0"/>
                </a:moveTo>
                <a:cubicBezTo>
                  <a:pt x="46566" y="188383"/>
                  <a:pt x="93133" y="376767"/>
                  <a:pt x="152400" y="381000"/>
                </a:cubicBezTo>
                <a:cubicBezTo>
                  <a:pt x="211667" y="385233"/>
                  <a:pt x="283633" y="205316"/>
                  <a:pt x="355600" y="25400"/>
                </a:cubicBezTo>
              </a:path>
            </a:pathLst>
          </a:custGeom>
          <a:noFill/>
          <a:ln>
            <a:solidFill>
              <a:srgbClr val="FF00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071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30" grpId="0" animBg="1"/>
      <p:bldP spid="131" grpId="0" animBg="1"/>
      <p:bldP spid="132" grpId="0" animBg="1"/>
      <p:bldP spid="133" grpId="0" animBg="1"/>
      <p:bldP spid="129" grpId="0" animBg="1"/>
      <p:bldP spid="137" grpId="0"/>
      <p:bldP spid="138" grpId="0" animBg="1"/>
      <p:bldP spid="6" grpId="0" animBg="1"/>
      <p:bldP spid="6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341C-65F7-4D59-B8C9-6CF5A688F324}"/>
              </a:ext>
            </a:extLst>
          </p:cNvPr>
          <p:cNvSpPr>
            <a:spLocks noGrp="1"/>
          </p:cNvSpPr>
          <p:nvPr>
            <p:ph type="title"/>
          </p:nvPr>
        </p:nvSpPr>
        <p:spPr>
          <a:xfrm>
            <a:off x="838200" y="365126"/>
            <a:ext cx="10515600" cy="688612"/>
          </a:xfrm>
        </p:spPr>
        <p:txBody>
          <a:bodyPr>
            <a:normAutofit fontScale="90000"/>
          </a:bodyPr>
          <a:lstStyle/>
          <a:p>
            <a:r>
              <a:rPr lang="en-US" dirty="0"/>
              <a:t>Split Nodes / Intersections</a:t>
            </a:r>
          </a:p>
        </p:txBody>
      </p:sp>
      <p:cxnSp>
        <p:nvCxnSpPr>
          <p:cNvPr id="84" name="Straight Arrow Connector 83">
            <a:extLst>
              <a:ext uri="{FF2B5EF4-FFF2-40B4-BE49-F238E27FC236}">
                <a16:creationId xmlns:a16="http://schemas.microsoft.com/office/drawing/2014/main" id="{8A649411-0C07-4D01-B6BD-C12EC525F035}"/>
              </a:ext>
            </a:extLst>
          </p:cNvPr>
          <p:cNvCxnSpPr>
            <a:cxnSpLocks/>
          </p:cNvCxnSpPr>
          <p:nvPr/>
        </p:nvCxnSpPr>
        <p:spPr>
          <a:xfrm>
            <a:off x="971594" y="2439118"/>
            <a:ext cx="2" cy="652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FC66DFF-AD4E-4776-9ADD-7FC955D0CC83}"/>
              </a:ext>
            </a:extLst>
          </p:cNvPr>
          <p:cNvCxnSpPr>
            <a:cxnSpLocks/>
          </p:cNvCxnSpPr>
          <p:nvPr/>
        </p:nvCxnSpPr>
        <p:spPr>
          <a:xfrm>
            <a:off x="1489753" y="2439118"/>
            <a:ext cx="1" cy="652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D20E7FC-A3E5-4285-A158-2A8E0E9C3350}"/>
              </a:ext>
            </a:extLst>
          </p:cNvPr>
          <p:cNvCxnSpPr>
            <a:cxnSpLocks/>
          </p:cNvCxnSpPr>
          <p:nvPr/>
        </p:nvCxnSpPr>
        <p:spPr>
          <a:xfrm flipH="1">
            <a:off x="1489753" y="3084641"/>
            <a:ext cx="1" cy="669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CC1DE74-7285-4E34-A2D5-8E25AC54E75D}"/>
              </a:ext>
            </a:extLst>
          </p:cNvPr>
          <p:cNvCxnSpPr>
            <a:cxnSpLocks/>
          </p:cNvCxnSpPr>
          <p:nvPr/>
        </p:nvCxnSpPr>
        <p:spPr>
          <a:xfrm>
            <a:off x="971595" y="3091263"/>
            <a:ext cx="8707" cy="662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0C98F67-ADDC-47D2-89B8-0DC34F1DAE02}"/>
              </a:ext>
            </a:extLst>
          </p:cNvPr>
          <p:cNvCxnSpPr>
            <a:cxnSpLocks/>
          </p:cNvCxnSpPr>
          <p:nvPr/>
        </p:nvCxnSpPr>
        <p:spPr>
          <a:xfrm>
            <a:off x="980302" y="3738963"/>
            <a:ext cx="226425" cy="46699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062A3E1-4753-4BBD-A108-002A9B9DA2F0}"/>
              </a:ext>
            </a:extLst>
          </p:cNvPr>
          <p:cNvCxnSpPr>
            <a:cxnSpLocks/>
          </p:cNvCxnSpPr>
          <p:nvPr/>
        </p:nvCxnSpPr>
        <p:spPr>
          <a:xfrm flipH="1">
            <a:off x="1206728" y="3732343"/>
            <a:ext cx="283025" cy="47361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69A9743-A6D1-4BC4-B7C3-A3A0F5B95775}"/>
              </a:ext>
            </a:extLst>
          </p:cNvPr>
          <p:cNvCxnSpPr>
            <a:cxnSpLocks/>
          </p:cNvCxnSpPr>
          <p:nvPr/>
        </p:nvCxnSpPr>
        <p:spPr>
          <a:xfrm>
            <a:off x="1206727" y="4205961"/>
            <a:ext cx="0" cy="67926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182987F-D9A1-476B-8F05-FCD2CF15A536}"/>
              </a:ext>
            </a:extLst>
          </p:cNvPr>
          <p:cNvCxnSpPr>
            <a:cxnSpLocks/>
          </p:cNvCxnSpPr>
          <p:nvPr/>
        </p:nvCxnSpPr>
        <p:spPr>
          <a:xfrm flipV="1">
            <a:off x="971594" y="2151194"/>
            <a:ext cx="259080" cy="294544"/>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5B614C3-2050-41E5-84C3-E62E64888150}"/>
              </a:ext>
            </a:extLst>
          </p:cNvPr>
          <p:cNvCxnSpPr>
            <a:cxnSpLocks/>
          </p:cNvCxnSpPr>
          <p:nvPr/>
        </p:nvCxnSpPr>
        <p:spPr>
          <a:xfrm flipH="1" flipV="1">
            <a:off x="1230674" y="2151194"/>
            <a:ext cx="259082" cy="287925"/>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36EC57-2840-40FD-8B97-541400205FEB}"/>
              </a:ext>
            </a:extLst>
          </p:cNvPr>
          <p:cNvCxnSpPr>
            <a:cxnSpLocks/>
          </p:cNvCxnSpPr>
          <p:nvPr/>
        </p:nvCxnSpPr>
        <p:spPr>
          <a:xfrm>
            <a:off x="1230674" y="1640739"/>
            <a:ext cx="0" cy="538844"/>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CA5E768-71F0-4FB2-93D3-375999F08812}"/>
              </a:ext>
            </a:extLst>
          </p:cNvPr>
          <p:cNvSpPr/>
          <p:nvPr/>
        </p:nvSpPr>
        <p:spPr>
          <a:xfrm>
            <a:off x="1230674" y="1882982"/>
            <a:ext cx="317716" cy="369332"/>
          </a:xfrm>
          <a:prstGeom prst="rect">
            <a:avLst/>
          </a:prstGeom>
        </p:spPr>
        <p:txBody>
          <a:bodyPr wrap="none">
            <a:spAutoFit/>
          </a:bodyPr>
          <a:lstStyle/>
          <a:p>
            <a:r>
              <a:rPr lang="en-US" dirty="0"/>
              <a:t>A</a:t>
            </a:r>
          </a:p>
        </p:txBody>
      </p:sp>
      <p:sp>
        <p:nvSpPr>
          <p:cNvPr id="95" name="Rectangle 94">
            <a:extLst>
              <a:ext uri="{FF2B5EF4-FFF2-40B4-BE49-F238E27FC236}">
                <a16:creationId xmlns:a16="http://schemas.microsoft.com/office/drawing/2014/main" id="{78F17A1A-2D18-4714-ACF4-5F8B1DBAF13D}"/>
              </a:ext>
            </a:extLst>
          </p:cNvPr>
          <p:cNvSpPr/>
          <p:nvPr/>
        </p:nvSpPr>
        <p:spPr>
          <a:xfrm>
            <a:off x="1230674" y="4032483"/>
            <a:ext cx="309700" cy="369332"/>
          </a:xfrm>
          <a:prstGeom prst="rect">
            <a:avLst/>
          </a:prstGeom>
        </p:spPr>
        <p:txBody>
          <a:bodyPr wrap="none">
            <a:spAutoFit/>
          </a:bodyPr>
          <a:lstStyle/>
          <a:p>
            <a:r>
              <a:rPr lang="en-US" dirty="0"/>
              <a:t>B</a:t>
            </a:r>
          </a:p>
        </p:txBody>
      </p:sp>
      <p:sp>
        <p:nvSpPr>
          <p:cNvPr id="96" name="TextBox 95">
            <a:extLst>
              <a:ext uri="{FF2B5EF4-FFF2-40B4-BE49-F238E27FC236}">
                <a16:creationId xmlns:a16="http://schemas.microsoft.com/office/drawing/2014/main" id="{3D720EA3-D79C-4835-B96F-5FAC6B62E12C}"/>
              </a:ext>
            </a:extLst>
          </p:cNvPr>
          <p:cNvSpPr txBox="1"/>
          <p:nvPr/>
        </p:nvSpPr>
        <p:spPr>
          <a:xfrm>
            <a:off x="675768" y="1155654"/>
            <a:ext cx="1745245" cy="369332"/>
          </a:xfrm>
          <a:prstGeom prst="rect">
            <a:avLst/>
          </a:prstGeom>
          <a:noFill/>
        </p:spPr>
        <p:txBody>
          <a:bodyPr wrap="square" rtlCol="0">
            <a:spAutoFit/>
          </a:bodyPr>
          <a:lstStyle/>
          <a:p>
            <a:r>
              <a:rPr lang="en-US" dirty="0"/>
              <a:t>Uni-directional</a:t>
            </a:r>
          </a:p>
        </p:txBody>
      </p:sp>
      <p:sp>
        <p:nvSpPr>
          <p:cNvPr id="98" name="TextBox 97">
            <a:extLst>
              <a:ext uri="{FF2B5EF4-FFF2-40B4-BE49-F238E27FC236}">
                <a16:creationId xmlns:a16="http://schemas.microsoft.com/office/drawing/2014/main" id="{CEDF58F6-E9FC-474F-9CD6-9F4FAC5B9E30}"/>
              </a:ext>
            </a:extLst>
          </p:cNvPr>
          <p:cNvSpPr txBox="1"/>
          <p:nvPr/>
        </p:nvSpPr>
        <p:spPr>
          <a:xfrm>
            <a:off x="304719" y="4935691"/>
            <a:ext cx="1838156" cy="646331"/>
          </a:xfrm>
          <a:prstGeom prst="rect">
            <a:avLst/>
          </a:prstGeom>
          <a:noFill/>
        </p:spPr>
        <p:txBody>
          <a:bodyPr wrap="square" rtlCol="0">
            <a:spAutoFit/>
          </a:bodyPr>
          <a:lstStyle/>
          <a:p>
            <a:pPr algn="ctr"/>
            <a:r>
              <a:rPr lang="en-US" dirty="0"/>
              <a:t>A-B &amp; B-A are same</a:t>
            </a:r>
          </a:p>
        </p:txBody>
      </p:sp>
      <p:sp>
        <p:nvSpPr>
          <p:cNvPr id="99" name="TextBox 98">
            <a:extLst>
              <a:ext uri="{FF2B5EF4-FFF2-40B4-BE49-F238E27FC236}">
                <a16:creationId xmlns:a16="http://schemas.microsoft.com/office/drawing/2014/main" id="{B613E8A4-FD5B-4F0B-8A49-103ED364C18A}"/>
              </a:ext>
            </a:extLst>
          </p:cNvPr>
          <p:cNvSpPr txBox="1"/>
          <p:nvPr/>
        </p:nvSpPr>
        <p:spPr>
          <a:xfrm>
            <a:off x="3209323" y="1137479"/>
            <a:ext cx="4345574" cy="369332"/>
          </a:xfrm>
          <a:prstGeom prst="rect">
            <a:avLst/>
          </a:prstGeom>
          <a:noFill/>
        </p:spPr>
        <p:txBody>
          <a:bodyPr wrap="square" rtlCol="0">
            <a:spAutoFit/>
          </a:bodyPr>
          <a:lstStyle/>
          <a:p>
            <a:r>
              <a:rPr lang="en-US" dirty="0"/>
              <a:t>#3: Split node (divergent links)</a:t>
            </a:r>
            <a:endParaRPr lang="en-US" b="1" dirty="0">
              <a:solidFill>
                <a:srgbClr val="0070C0"/>
              </a:solidFill>
            </a:endParaRPr>
          </a:p>
        </p:txBody>
      </p:sp>
      <p:sp>
        <p:nvSpPr>
          <p:cNvPr id="102" name="Oval 101">
            <a:extLst>
              <a:ext uri="{FF2B5EF4-FFF2-40B4-BE49-F238E27FC236}">
                <a16:creationId xmlns:a16="http://schemas.microsoft.com/office/drawing/2014/main" id="{34F5273C-2027-4940-ABB3-E9CF3AF7E55C}"/>
              </a:ext>
            </a:extLst>
          </p:cNvPr>
          <p:cNvSpPr/>
          <p:nvPr/>
        </p:nvSpPr>
        <p:spPr>
          <a:xfrm>
            <a:off x="1172040" y="2118288"/>
            <a:ext cx="116398" cy="1087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88416040-EAC3-481E-9A8E-2AA25BB3B26D}"/>
              </a:ext>
            </a:extLst>
          </p:cNvPr>
          <p:cNvSpPr/>
          <p:nvPr/>
        </p:nvSpPr>
        <p:spPr>
          <a:xfrm>
            <a:off x="1148529" y="4117154"/>
            <a:ext cx="116398" cy="1087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5D6708F4-87C1-4CEA-AA35-C8ECD847E76E}"/>
              </a:ext>
            </a:extLst>
          </p:cNvPr>
          <p:cNvCxnSpPr>
            <a:cxnSpLocks/>
          </p:cNvCxnSpPr>
          <p:nvPr/>
        </p:nvCxnSpPr>
        <p:spPr>
          <a:xfrm>
            <a:off x="1230674" y="1579444"/>
            <a:ext cx="0" cy="538844"/>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C2A1416-E055-4773-9034-F68ACACBE721}"/>
              </a:ext>
            </a:extLst>
          </p:cNvPr>
          <p:cNvCxnSpPr>
            <a:cxnSpLocks/>
          </p:cNvCxnSpPr>
          <p:nvPr/>
        </p:nvCxnSpPr>
        <p:spPr>
          <a:xfrm>
            <a:off x="1206727" y="4225907"/>
            <a:ext cx="0" cy="659322"/>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3D37B7BD-C787-40C1-88CA-EAE774F19545}"/>
              </a:ext>
            </a:extLst>
          </p:cNvPr>
          <p:cNvSpPr/>
          <p:nvPr/>
        </p:nvSpPr>
        <p:spPr>
          <a:xfrm>
            <a:off x="912338" y="2387308"/>
            <a:ext cx="106663" cy="1173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719B18B-0400-4D96-AFB0-FB95621A65A2}"/>
              </a:ext>
            </a:extLst>
          </p:cNvPr>
          <p:cNvSpPr/>
          <p:nvPr/>
        </p:nvSpPr>
        <p:spPr>
          <a:xfrm>
            <a:off x="1420332" y="2366200"/>
            <a:ext cx="106663" cy="1173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2" name="Rectangle 131">
                <a:extLst>
                  <a:ext uri="{FF2B5EF4-FFF2-40B4-BE49-F238E27FC236}">
                    <a16:creationId xmlns:a16="http://schemas.microsoft.com/office/drawing/2014/main" id="{8FFB17BD-5766-42CA-B92A-DE91A7BF8CDB}"/>
                  </a:ext>
                </a:extLst>
              </p:cNvPr>
              <p:cNvSpPr/>
              <p:nvPr/>
            </p:nvSpPr>
            <p:spPr>
              <a:xfrm>
                <a:off x="3687197" y="3429000"/>
                <a:ext cx="2515059" cy="1200329"/>
              </a:xfrm>
              <a:prstGeom prst="rect">
                <a:avLst/>
              </a:prstGeom>
              <a:ln>
                <a:solidFill>
                  <a:schemeClr val="tx1"/>
                </a:solidFill>
              </a:ln>
            </p:spPr>
            <p:txBody>
              <a:bodyPr wrap="square">
                <a:spAutoFit/>
              </a:bodyPr>
              <a:lstStyle/>
              <a:p>
                <a:r>
                  <a:rPr lang="en-US" b="1" dirty="0"/>
                  <a:t>Split Node:</a:t>
                </a:r>
              </a:p>
              <a:p>
                <a:r>
                  <a:rPr lang="en-US" b="1" dirty="0" err="1">
                    <a:solidFill>
                      <a:srgbClr val="0070C0"/>
                    </a:solidFill>
                  </a:rPr>
                  <a:t>B</a:t>
                </a:r>
                <a:r>
                  <a:rPr lang="en-US" b="1" baseline="-25000" dirty="0" err="1">
                    <a:solidFill>
                      <a:srgbClr val="0070C0"/>
                    </a:solidFill>
                  </a:rPr>
                  <a:t>to</a:t>
                </a:r>
                <a:r>
                  <a:rPr lang="en-US" b="1" dirty="0">
                    <a:solidFill>
                      <a:srgbClr val="0070C0"/>
                    </a:solidFill>
                  </a:rPr>
                  <a:t> </a:t>
                </a:r>
                <a14:m>
                  <m:oMath xmlns:m="http://schemas.openxmlformats.org/officeDocument/2006/math">
                    <m:r>
                      <a:rPr lang="en-US" dirty="0" smtClean="0">
                        <a:solidFill>
                          <a:srgbClr val="0070C0"/>
                        </a:solidFill>
                        <a:latin typeface="Cambria Math" panose="02040503050406030204" pitchFamily="18" charset="0"/>
                      </a:rPr>
                      <m:t>∈</m:t>
                    </m:r>
                    <m:r>
                      <a:rPr lang="en-US" b="0" i="0" dirty="0" smtClean="0">
                        <a:solidFill>
                          <a:srgbClr val="0070C0"/>
                        </a:solidFill>
                        <a:latin typeface="Cambria Math" panose="02040503050406030204" pitchFamily="18" charset="0"/>
                      </a:rPr>
                      <m:t> </m:t>
                    </m:r>
                    <m:d>
                      <m:dPr>
                        <m:begChr m:val="{"/>
                        <m:endChr m:val="}"/>
                        <m:ctrlPr>
                          <a:rPr lang="en-US" b="0" i="1" dirty="0" smtClean="0">
                            <a:solidFill>
                              <a:srgbClr val="0070C0"/>
                            </a:solidFill>
                            <a:latin typeface="Cambria Math" panose="02040503050406030204" pitchFamily="18" charset="0"/>
                          </a:rPr>
                        </m:ctrlPr>
                      </m:dPr>
                      <m:e>
                        <m:r>
                          <a:rPr lang="en-US" b="0" i="1" dirty="0" smtClean="0">
                            <a:solidFill>
                              <a:srgbClr val="0070C0"/>
                            </a:solidFill>
                            <a:latin typeface="Cambria Math" panose="02040503050406030204" pitchFamily="18" charset="0"/>
                          </a:rPr>
                          <m:t>𝑛</m:t>
                        </m:r>
                        <m:r>
                          <a:rPr lang="en-US" b="0" i="1" baseline="-25000" dirty="0" smtClean="0">
                            <a:solidFill>
                              <a:srgbClr val="0070C0"/>
                            </a:solidFill>
                            <a:latin typeface="Cambria Math" panose="02040503050406030204" pitchFamily="18" charset="0"/>
                          </a:rPr>
                          <m:t>1</m:t>
                        </m:r>
                        <m:r>
                          <a:rPr lang="en-US" b="0" i="1" dirty="0" smtClean="0">
                            <a:solidFill>
                              <a:srgbClr val="0070C0"/>
                            </a:solidFill>
                            <a:latin typeface="Cambria Math" panose="02040503050406030204" pitchFamily="18" charset="0"/>
                          </a:rPr>
                          <m:t>, </m:t>
                        </m:r>
                        <m:r>
                          <a:rPr lang="en-US" b="0" i="1" dirty="0" smtClean="0">
                            <a:solidFill>
                              <a:srgbClr val="0070C0"/>
                            </a:solidFill>
                            <a:latin typeface="Cambria Math" panose="02040503050406030204" pitchFamily="18" charset="0"/>
                          </a:rPr>
                          <m:t>𝑛</m:t>
                        </m:r>
                        <m:r>
                          <a:rPr lang="en-US" b="0" i="1" baseline="-25000" dirty="0" smtClean="0">
                            <a:solidFill>
                              <a:srgbClr val="0070C0"/>
                            </a:solidFill>
                            <a:latin typeface="Cambria Math" panose="02040503050406030204" pitchFamily="18" charset="0"/>
                          </a:rPr>
                          <m:t>2</m:t>
                        </m:r>
                      </m:e>
                    </m:d>
                  </m:oMath>
                </a14:m>
                <a:endParaRPr lang="en-US" dirty="0"/>
              </a:p>
              <a:p>
                <a:endParaRPr lang="en-US" b="1" dirty="0">
                  <a:solidFill>
                    <a:srgbClr val="0070C0"/>
                  </a:solidFill>
                </a:endParaRPr>
              </a:p>
              <a:p>
                <a:r>
                  <a:rPr lang="en-US" b="1" dirty="0" err="1">
                    <a:solidFill>
                      <a:srgbClr val="0070C0"/>
                    </a:solidFill>
                  </a:rPr>
                  <a:t>B</a:t>
                </a:r>
                <a:r>
                  <a:rPr lang="en-US" b="1" baseline="-25000" dirty="0" err="1">
                    <a:solidFill>
                      <a:srgbClr val="0070C0"/>
                    </a:solidFill>
                  </a:rPr>
                  <a:t>to.</a:t>
                </a:r>
                <a:r>
                  <a:rPr lang="en-US" b="1" dirty="0" err="1">
                    <a:solidFill>
                      <a:srgbClr val="0070C0"/>
                    </a:solidFill>
                  </a:rPr>
                  <a:t>Length</a:t>
                </a:r>
                <a:r>
                  <a:rPr lang="en-US" b="1" dirty="0">
                    <a:solidFill>
                      <a:srgbClr val="0070C0"/>
                    </a:solidFill>
                  </a:rPr>
                  <a:t>() &gt; 1</a:t>
                </a:r>
                <a:endParaRPr lang="en-US" dirty="0"/>
              </a:p>
            </p:txBody>
          </p:sp>
        </mc:Choice>
        <mc:Fallback>
          <p:sp>
            <p:nvSpPr>
              <p:cNvPr id="132" name="Rectangle 131">
                <a:extLst>
                  <a:ext uri="{FF2B5EF4-FFF2-40B4-BE49-F238E27FC236}">
                    <a16:creationId xmlns:a16="http://schemas.microsoft.com/office/drawing/2014/main" id="{8FFB17BD-5766-42CA-B92A-DE91A7BF8CDB}"/>
                  </a:ext>
                </a:extLst>
              </p:cNvPr>
              <p:cNvSpPr>
                <a:spLocks noRot="1" noChangeAspect="1" noMove="1" noResize="1" noEditPoints="1" noAdjustHandles="1" noChangeArrowheads="1" noChangeShapeType="1" noTextEdit="1"/>
              </p:cNvSpPr>
              <p:nvPr/>
            </p:nvSpPr>
            <p:spPr>
              <a:xfrm>
                <a:off x="3687197" y="3429000"/>
                <a:ext cx="2515059" cy="1200329"/>
              </a:xfrm>
              <a:prstGeom prst="rect">
                <a:avLst/>
              </a:prstGeom>
              <a:blipFill>
                <a:blip r:embed="rId2"/>
                <a:stretch>
                  <a:fillRect l="-1932" t="-2525" b="-6566"/>
                </a:stretch>
              </a:blipFill>
              <a:ln>
                <a:solidFill>
                  <a:schemeClr val="tx1"/>
                </a:solidFill>
              </a:ln>
            </p:spPr>
            <p:txBody>
              <a:bodyPr/>
              <a:lstStyle/>
              <a:p>
                <a:r>
                  <a:rPr lang="en-US">
                    <a:noFill/>
                  </a:rPr>
                  <a:t> </a:t>
                </a:r>
              </a:p>
            </p:txBody>
          </p:sp>
        </mc:Fallback>
      </mc:AlternateContent>
      <p:sp>
        <p:nvSpPr>
          <p:cNvPr id="137" name="Rectangle 136">
            <a:extLst>
              <a:ext uri="{FF2B5EF4-FFF2-40B4-BE49-F238E27FC236}">
                <a16:creationId xmlns:a16="http://schemas.microsoft.com/office/drawing/2014/main" id="{C725FD91-6954-40D6-ABDA-2D51B8220B92}"/>
              </a:ext>
            </a:extLst>
          </p:cNvPr>
          <p:cNvSpPr/>
          <p:nvPr/>
        </p:nvSpPr>
        <p:spPr>
          <a:xfrm>
            <a:off x="7698008" y="1177194"/>
            <a:ext cx="4283228" cy="369332"/>
          </a:xfrm>
          <a:prstGeom prst="rect">
            <a:avLst/>
          </a:prstGeom>
        </p:spPr>
        <p:txBody>
          <a:bodyPr wrap="square">
            <a:spAutoFit/>
          </a:bodyPr>
          <a:lstStyle/>
          <a:p>
            <a:r>
              <a:rPr lang="en-US" dirty="0"/>
              <a:t>#4: Intersections</a:t>
            </a:r>
          </a:p>
        </p:txBody>
      </p:sp>
      <p:grpSp>
        <p:nvGrpSpPr>
          <p:cNvPr id="144" name="Group 143">
            <a:extLst>
              <a:ext uri="{FF2B5EF4-FFF2-40B4-BE49-F238E27FC236}">
                <a16:creationId xmlns:a16="http://schemas.microsoft.com/office/drawing/2014/main" id="{B7900EF9-B67F-4B1E-BD08-26E53127E193}"/>
              </a:ext>
            </a:extLst>
          </p:cNvPr>
          <p:cNvGrpSpPr/>
          <p:nvPr/>
        </p:nvGrpSpPr>
        <p:grpSpPr>
          <a:xfrm>
            <a:off x="4132231" y="1703869"/>
            <a:ext cx="1130961" cy="1300778"/>
            <a:chOff x="2601547" y="1813978"/>
            <a:chExt cx="1130961" cy="1300778"/>
          </a:xfrm>
        </p:grpSpPr>
        <p:grpSp>
          <p:nvGrpSpPr>
            <p:cNvPr id="139" name="Group 138">
              <a:extLst>
                <a:ext uri="{FF2B5EF4-FFF2-40B4-BE49-F238E27FC236}">
                  <a16:creationId xmlns:a16="http://schemas.microsoft.com/office/drawing/2014/main" id="{AD73BD89-A08D-463D-9A0F-734846AE770D}"/>
                </a:ext>
              </a:extLst>
            </p:cNvPr>
            <p:cNvGrpSpPr/>
            <p:nvPr/>
          </p:nvGrpSpPr>
          <p:grpSpPr>
            <a:xfrm rot="10800000">
              <a:off x="2814529" y="2023434"/>
              <a:ext cx="518162" cy="857585"/>
              <a:chOff x="2814529" y="2023434"/>
              <a:chExt cx="518162" cy="857585"/>
            </a:xfrm>
          </p:grpSpPr>
          <p:cxnSp>
            <p:nvCxnSpPr>
              <p:cNvPr id="122" name="Straight Arrow Connector 121">
                <a:extLst>
                  <a:ext uri="{FF2B5EF4-FFF2-40B4-BE49-F238E27FC236}">
                    <a16:creationId xmlns:a16="http://schemas.microsoft.com/office/drawing/2014/main" id="{2F288902-0757-47E0-9846-24AA6038D15A}"/>
                  </a:ext>
                </a:extLst>
              </p:cNvPr>
              <p:cNvCxnSpPr>
                <a:cxnSpLocks/>
              </p:cNvCxnSpPr>
              <p:nvPr/>
            </p:nvCxnSpPr>
            <p:spPr>
              <a:xfrm flipV="1">
                <a:off x="2814529" y="2586475"/>
                <a:ext cx="259080" cy="294544"/>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4B1AC47-33C8-46E3-93AE-4E40124309D4}"/>
                  </a:ext>
                </a:extLst>
              </p:cNvPr>
              <p:cNvCxnSpPr>
                <a:cxnSpLocks/>
              </p:cNvCxnSpPr>
              <p:nvPr/>
            </p:nvCxnSpPr>
            <p:spPr>
              <a:xfrm flipH="1" flipV="1">
                <a:off x="3073609" y="2586475"/>
                <a:ext cx="259082" cy="287925"/>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8B9F599-732E-4790-95C3-1E136057074F}"/>
                  </a:ext>
                </a:extLst>
              </p:cNvPr>
              <p:cNvCxnSpPr>
                <a:cxnSpLocks/>
              </p:cNvCxnSpPr>
              <p:nvPr/>
            </p:nvCxnSpPr>
            <p:spPr>
              <a:xfrm>
                <a:off x="3073609" y="2023434"/>
                <a:ext cx="0" cy="538844"/>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5" name="Rectangle 124">
              <a:extLst>
                <a:ext uri="{FF2B5EF4-FFF2-40B4-BE49-F238E27FC236}">
                  <a16:creationId xmlns:a16="http://schemas.microsoft.com/office/drawing/2014/main" id="{98ED8F9C-7E83-4D55-B996-2A0B6AB3E76E}"/>
                </a:ext>
              </a:extLst>
            </p:cNvPr>
            <p:cNvSpPr/>
            <p:nvPr/>
          </p:nvSpPr>
          <p:spPr>
            <a:xfrm>
              <a:off x="2601547" y="1813978"/>
              <a:ext cx="515976" cy="276999"/>
            </a:xfrm>
            <a:prstGeom prst="rect">
              <a:avLst/>
            </a:prstGeom>
          </p:spPr>
          <p:txBody>
            <a:bodyPr wrap="square">
              <a:spAutoFit/>
            </a:bodyPr>
            <a:lstStyle/>
            <a:p>
              <a:r>
                <a:rPr lang="en-US" sz="1200" i="1" dirty="0"/>
                <a:t>n1</a:t>
              </a:r>
            </a:p>
          </p:txBody>
        </p:sp>
        <p:sp>
          <p:nvSpPr>
            <p:cNvPr id="126" name="Rectangle 125">
              <a:extLst>
                <a:ext uri="{FF2B5EF4-FFF2-40B4-BE49-F238E27FC236}">
                  <a16:creationId xmlns:a16="http://schemas.microsoft.com/office/drawing/2014/main" id="{AC5B1672-DD20-43D2-8EB1-6031496BD1DB}"/>
                </a:ext>
              </a:extLst>
            </p:cNvPr>
            <p:cNvSpPr/>
            <p:nvPr/>
          </p:nvSpPr>
          <p:spPr>
            <a:xfrm>
              <a:off x="3216532" y="1819576"/>
              <a:ext cx="515976" cy="276999"/>
            </a:xfrm>
            <a:prstGeom prst="rect">
              <a:avLst/>
            </a:prstGeom>
          </p:spPr>
          <p:txBody>
            <a:bodyPr wrap="square">
              <a:spAutoFit/>
            </a:bodyPr>
            <a:lstStyle/>
            <a:p>
              <a:r>
                <a:rPr lang="en-US" sz="1200" i="1" dirty="0"/>
                <a:t>n2</a:t>
              </a:r>
            </a:p>
          </p:txBody>
        </p:sp>
        <p:sp>
          <p:nvSpPr>
            <p:cNvPr id="127" name="Rectangle 126">
              <a:extLst>
                <a:ext uri="{FF2B5EF4-FFF2-40B4-BE49-F238E27FC236}">
                  <a16:creationId xmlns:a16="http://schemas.microsoft.com/office/drawing/2014/main" id="{D9F00B61-DA78-4F8D-AD64-8A3EF10FEFEF}"/>
                </a:ext>
              </a:extLst>
            </p:cNvPr>
            <p:cNvSpPr/>
            <p:nvPr/>
          </p:nvSpPr>
          <p:spPr>
            <a:xfrm>
              <a:off x="3068158" y="2347315"/>
              <a:ext cx="515976" cy="276999"/>
            </a:xfrm>
            <a:prstGeom prst="rect">
              <a:avLst/>
            </a:prstGeom>
          </p:spPr>
          <p:txBody>
            <a:bodyPr wrap="square">
              <a:spAutoFit/>
            </a:bodyPr>
            <a:lstStyle/>
            <a:p>
              <a:r>
                <a:rPr lang="en-US" sz="1200" i="1" dirty="0"/>
                <a:t>B</a:t>
              </a:r>
            </a:p>
          </p:txBody>
        </p:sp>
        <p:sp>
          <p:nvSpPr>
            <p:cNvPr id="140" name="Rectangle 139">
              <a:extLst>
                <a:ext uri="{FF2B5EF4-FFF2-40B4-BE49-F238E27FC236}">
                  <a16:creationId xmlns:a16="http://schemas.microsoft.com/office/drawing/2014/main" id="{05FB3055-6BCE-4C7F-81A6-B92C248FCD2B}"/>
                </a:ext>
              </a:extLst>
            </p:cNvPr>
            <p:cNvSpPr/>
            <p:nvPr/>
          </p:nvSpPr>
          <p:spPr>
            <a:xfrm>
              <a:off x="3045492" y="2837757"/>
              <a:ext cx="515976" cy="276999"/>
            </a:xfrm>
            <a:prstGeom prst="rect">
              <a:avLst/>
            </a:prstGeom>
          </p:spPr>
          <p:txBody>
            <a:bodyPr wrap="square">
              <a:spAutoFit/>
            </a:bodyPr>
            <a:lstStyle/>
            <a:p>
              <a:r>
                <a:rPr lang="en-US" sz="1200" i="1" dirty="0"/>
                <a:t>A</a:t>
              </a:r>
            </a:p>
          </p:txBody>
        </p:sp>
      </p:grpSp>
      <p:grpSp>
        <p:nvGrpSpPr>
          <p:cNvPr id="142" name="Group 141">
            <a:extLst>
              <a:ext uri="{FF2B5EF4-FFF2-40B4-BE49-F238E27FC236}">
                <a16:creationId xmlns:a16="http://schemas.microsoft.com/office/drawing/2014/main" id="{8800184E-C0C2-4AAE-88BA-F94742BBC099}"/>
              </a:ext>
            </a:extLst>
          </p:cNvPr>
          <p:cNvGrpSpPr/>
          <p:nvPr/>
        </p:nvGrpSpPr>
        <p:grpSpPr>
          <a:xfrm>
            <a:off x="525754" y="2445737"/>
            <a:ext cx="2611145" cy="2455675"/>
            <a:chOff x="525755" y="2445737"/>
            <a:chExt cx="2142816" cy="2455675"/>
          </a:xfrm>
        </p:grpSpPr>
        <p:sp>
          <p:nvSpPr>
            <p:cNvPr id="129" name="Oval 128">
              <a:extLst>
                <a:ext uri="{FF2B5EF4-FFF2-40B4-BE49-F238E27FC236}">
                  <a16:creationId xmlns:a16="http://schemas.microsoft.com/office/drawing/2014/main" id="{EE279E3A-F29F-4F7F-B612-52E1C8417354}"/>
                </a:ext>
              </a:extLst>
            </p:cNvPr>
            <p:cNvSpPr/>
            <p:nvPr/>
          </p:nvSpPr>
          <p:spPr>
            <a:xfrm>
              <a:off x="525755" y="3495577"/>
              <a:ext cx="1396084" cy="1405835"/>
            </a:xfrm>
            <a:prstGeom prst="ellipse">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a:extLst>
                <a:ext uri="{FF2B5EF4-FFF2-40B4-BE49-F238E27FC236}">
                  <a16:creationId xmlns:a16="http://schemas.microsoft.com/office/drawing/2014/main" id="{0A6127DF-9D29-4E9D-AA22-BBDD600E400B}"/>
                </a:ext>
              </a:extLst>
            </p:cNvPr>
            <p:cNvSpPr/>
            <p:nvPr/>
          </p:nvSpPr>
          <p:spPr>
            <a:xfrm>
              <a:off x="1920180" y="2445737"/>
              <a:ext cx="748391" cy="1717697"/>
            </a:xfrm>
            <a:custGeom>
              <a:avLst/>
              <a:gdLst>
                <a:gd name="connsiteX0" fmla="*/ 11791 w 748391"/>
                <a:gd name="connsiteY0" fmla="*/ 2032000 h 2032000"/>
                <a:gd name="connsiteX1" fmla="*/ 100691 w 748391"/>
                <a:gd name="connsiteY1" fmla="*/ 469900 h 2032000"/>
                <a:gd name="connsiteX2" fmla="*/ 748391 w 748391"/>
                <a:gd name="connsiteY2" fmla="*/ 0 h 2032000"/>
              </a:gdLst>
              <a:ahLst/>
              <a:cxnLst>
                <a:cxn ang="0">
                  <a:pos x="connsiteX0" y="connsiteY0"/>
                </a:cxn>
                <a:cxn ang="0">
                  <a:pos x="connsiteX1" y="connsiteY1"/>
                </a:cxn>
                <a:cxn ang="0">
                  <a:pos x="connsiteX2" y="connsiteY2"/>
                </a:cxn>
              </a:cxnLst>
              <a:rect l="l" t="t" r="r" b="b"/>
              <a:pathLst>
                <a:path w="748391" h="2032000">
                  <a:moveTo>
                    <a:pt x="11791" y="2032000"/>
                  </a:moveTo>
                  <a:cubicBezTo>
                    <a:pt x="-5143" y="1420283"/>
                    <a:pt x="-22076" y="808567"/>
                    <a:pt x="100691" y="469900"/>
                  </a:cubicBezTo>
                  <a:cubicBezTo>
                    <a:pt x="223458" y="131233"/>
                    <a:pt x="485924" y="65616"/>
                    <a:pt x="748391" y="0"/>
                  </a:cubicBezTo>
                </a:path>
              </a:pathLst>
            </a:custGeom>
            <a:noFill/>
            <a:ln w="28575">
              <a:solidFill>
                <a:srgbClr val="7030A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1" name="Straight Arrow Connector 150">
            <a:extLst>
              <a:ext uri="{FF2B5EF4-FFF2-40B4-BE49-F238E27FC236}">
                <a16:creationId xmlns:a16="http://schemas.microsoft.com/office/drawing/2014/main" id="{E20E484F-A122-4B4A-8DF5-F364674DD42D}"/>
              </a:ext>
            </a:extLst>
          </p:cNvPr>
          <p:cNvCxnSpPr>
            <a:cxnSpLocks/>
          </p:cNvCxnSpPr>
          <p:nvPr/>
        </p:nvCxnSpPr>
        <p:spPr>
          <a:xfrm flipH="1">
            <a:off x="8225488" y="2248581"/>
            <a:ext cx="400909" cy="3057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F68AE5FC-D24A-49EC-AF22-678FD17DB930}"/>
              </a:ext>
            </a:extLst>
          </p:cNvPr>
          <p:cNvCxnSpPr>
            <a:cxnSpLocks/>
          </p:cNvCxnSpPr>
          <p:nvPr/>
        </p:nvCxnSpPr>
        <p:spPr>
          <a:xfrm>
            <a:off x="7753424" y="2256016"/>
            <a:ext cx="472064" cy="23143"/>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A8ECC3FE-FDBD-46EF-9A0F-75A05E431959}"/>
              </a:ext>
            </a:extLst>
          </p:cNvPr>
          <p:cNvCxnSpPr>
            <a:cxnSpLocks/>
          </p:cNvCxnSpPr>
          <p:nvPr/>
        </p:nvCxnSpPr>
        <p:spPr>
          <a:xfrm rot="10800000">
            <a:off x="8225488" y="2303356"/>
            <a:ext cx="0" cy="538844"/>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EF1815BF-56B0-49EC-8A99-00ACA0AF4AA3}"/>
              </a:ext>
            </a:extLst>
          </p:cNvPr>
          <p:cNvSpPr/>
          <p:nvPr/>
        </p:nvSpPr>
        <p:spPr>
          <a:xfrm>
            <a:off x="7522523" y="2009657"/>
            <a:ext cx="515976" cy="276999"/>
          </a:xfrm>
          <a:prstGeom prst="rect">
            <a:avLst/>
          </a:prstGeom>
        </p:spPr>
        <p:txBody>
          <a:bodyPr wrap="square">
            <a:spAutoFit/>
          </a:bodyPr>
          <a:lstStyle/>
          <a:p>
            <a:r>
              <a:rPr lang="en-US" sz="1200" i="1" dirty="0"/>
              <a:t>n1</a:t>
            </a:r>
          </a:p>
        </p:txBody>
      </p:sp>
      <p:sp>
        <p:nvSpPr>
          <p:cNvPr id="148" name="Rectangle 147">
            <a:extLst>
              <a:ext uri="{FF2B5EF4-FFF2-40B4-BE49-F238E27FC236}">
                <a16:creationId xmlns:a16="http://schemas.microsoft.com/office/drawing/2014/main" id="{B35A1F70-00AD-40B9-8D8F-E2C712568E37}"/>
              </a:ext>
            </a:extLst>
          </p:cNvPr>
          <p:cNvSpPr/>
          <p:nvPr/>
        </p:nvSpPr>
        <p:spPr>
          <a:xfrm>
            <a:off x="8167954" y="1711692"/>
            <a:ext cx="515976" cy="276999"/>
          </a:xfrm>
          <a:prstGeom prst="rect">
            <a:avLst/>
          </a:prstGeom>
        </p:spPr>
        <p:txBody>
          <a:bodyPr wrap="square">
            <a:spAutoFit/>
          </a:bodyPr>
          <a:lstStyle/>
          <a:p>
            <a:r>
              <a:rPr lang="en-US" sz="1200" i="1" dirty="0"/>
              <a:t>n2</a:t>
            </a:r>
          </a:p>
        </p:txBody>
      </p:sp>
      <p:sp>
        <p:nvSpPr>
          <p:cNvPr id="149" name="Rectangle 148">
            <a:extLst>
              <a:ext uri="{FF2B5EF4-FFF2-40B4-BE49-F238E27FC236}">
                <a16:creationId xmlns:a16="http://schemas.microsoft.com/office/drawing/2014/main" id="{33ED802A-E583-4D7D-9755-5DAD031EF844}"/>
              </a:ext>
            </a:extLst>
          </p:cNvPr>
          <p:cNvSpPr/>
          <p:nvPr/>
        </p:nvSpPr>
        <p:spPr>
          <a:xfrm>
            <a:off x="8220035" y="2308496"/>
            <a:ext cx="515976" cy="276999"/>
          </a:xfrm>
          <a:prstGeom prst="rect">
            <a:avLst/>
          </a:prstGeom>
        </p:spPr>
        <p:txBody>
          <a:bodyPr wrap="square">
            <a:spAutoFit/>
          </a:bodyPr>
          <a:lstStyle/>
          <a:p>
            <a:r>
              <a:rPr lang="en-US" sz="1200" i="1" dirty="0"/>
              <a:t>B</a:t>
            </a:r>
          </a:p>
        </p:txBody>
      </p:sp>
      <p:sp>
        <p:nvSpPr>
          <p:cNvPr id="150" name="Rectangle 149">
            <a:extLst>
              <a:ext uri="{FF2B5EF4-FFF2-40B4-BE49-F238E27FC236}">
                <a16:creationId xmlns:a16="http://schemas.microsoft.com/office/drawing/2014/main" id="{B8B3E863-B56C-4C6D-83E2-9DE9CD86C5A3}"/>
              </a:ext>
            </a:extLst>
          </p:cNvPr>
          <p:cNvSpPr/>
          <p:nvPr/>
        </p:nvSpPr>
        <p:spPr>
          <a:xfrm>
            <a:off x="8197369" y="2798938"/>
            <a:ext cx="515976" cy="276999"/>
          </a:xfrm>
          <a:prstGeom prst="rect">
            <a:avLst/>
          </a:prstGeom>
        </p:spPr>
        <p:txBody>
          <a:bodyPr wrap="square">
            <a:spAutoFit/>
          </a:bodyPr>
          <a:lstStyle/>
          <a:p>
            <a:r>
              <a:rPr lang="en-US" sz="1200" i="1" dirty="0"/>
              <a:t>A</a:t>
            </a:r>
          </a:p>
        </p:txBody>
      </p:sp>
      <p:cxnSp>
        <p:nvCxnSpPr>
          <p:cNvPr id="156" name="Straight Arrow Connector 155">
            <a:extLst>
              <a:ext uri="{FF2B5EF4-FFF2-40B4-BE49-F238E27FC236}">
                <a16:creationId xmlns:a16="http://schemas.microsoft.com/office/drawing/2014/main" id="{A0B54D5E-D693-4B6B-B656-14706134427F}"/>
              </a:ext>
            </a:extLst>
          </p:cNvPr>
          <p:cNvCxnSpPr>
            <a:cxnSpLocks/>
          </p:cNvCxnSpPr>
          <p:nvPr/>
        </p:nvCxnSpPr>
        <p:spPr>
          <a:xfrm>
            <a:off x="8220035" y="1927375"/>
            <a:ext cx="1" cy="34560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0255AF2A-48F2-429A-84B8-1C40FBB68E8A}"/>
              </a:ext>
            </a:extLst>
          </p:cNvPr>
          <p:cNvSpPr/>
          <p:nvPr/>
        </p:nvSpPr>
        <p:spPr>
          <a:xfrm>
            <a:off x="8590352" y="2063275"/>
            <a:ext cx="515976" cy="276999"/>
          </a:xfrm>
          <a:prstGeom prst="rect">
            <a:avLst/>
          </a:prstGeom>
        </p:spPr>
        <p:txBody>
          <a:bodyPr wrap="square">
            <a:spAutoFit/>
          </a:bodyPr>
          <a:lstStyle/>
          <a:p>
            <a:r>
              <a:rPr lang="en-US" sz="1200" i="1" dirty="0"/>
              <a:t>n3</a:t>
            </a:r>
          </a:p>
        </p:txBody>
      </p:sp>
      <p:cxnSp>
        <p:nvCxnSpPr>
          <p:cNvPr id="161" name="Straight Arrow Connector 160">
            <a:extLst>
              <a:ext uri="{FF2B5EF4-FFF2-40B4-BE49-F238E27FC236}">
                <a16:creationId xmlns:a16="http://schemas.microsoft.com/office/drawing/2014/main" id="{BE3275C4-A58B-4BFA-8689-CEF4798DB67E}"/>
              </a:ext>
            </a:extLst>
          </p:cNvPr>
          <p:cNvCxnSpPr>
            <a:cxnSpLocks/>
          </p:cNvCxnSpPr>
          <p:nvPr/>
        </p:nvCxnSpPr>
        <p:spPr>
          <a:xfrm flipH="1">
            <a:off x="10041098" y="2239352"/>
            <a:ext cx="400909" cy="3057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FC822D5B-C8A9-466F-9F0B-618F12D1B541}"/>
              </a:ext>
            </a:extLst>
          </p:cNvPr>
          <p:cNvCxnSpPr>
            <a:cxnSpLocks/>
          </p:cNvCxnSpPr>
          <p:nvPr/>
        </p:nvCxnSpPr>
        <p:spPr>
          <a:xfrm>
            <a:off x="9569034" y="2246787"/>
            <a:ext cx="472064" cy="23143"/>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CDBA4AA6-C952-4211-A441-9C44D15B36B9}"/>
              </a:ext>
            </a:extLst>
          </p:cNvPr>
          <p:cNvCxnSpPr>
            <a:cxnSpLocks/>
          </p:cNvCxnSpPr>
          <p:nvPr/>
        </p:nvCxnSpPr>
        <p:spPr>
          <a:xfrm rot="10800000">
            <a:off x="10041098" y="2294127"/>
            <a:ext cx="0" cy="538844"/>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8973C7F0-E06A-4E46-BA98-5F2966203121}"/>
              </a:ext>
            </a:extLst>
          </p:cNvPr>
          <p:cNvSpPr/>
          <p:nvPr/>
        </p:nvSpPr>
        <p:spPr>
          <a:xfrm>
            <a:off x="9338133" y="2000428"/>
            <a:ext cx="515976" cy="276999"/>
          </a:xfrm>
          <a:prstGeom prst="rect">
            <a:avLst/>
          </a:prstGeom>
        </p:spPr>
        <p:txBody>
          <a:bodyPr wrap="square">
            <a:spAutoFit/>
          </a:bodyPr>
          <a:lstStyle/>
          <a:p>
            <a:r>
              <a:rPr lang="en-US" sz="1200" i="1" dirty="0"/>
              <a:t>n1</a:t>
            </a:r>
          </a:p>
        </p:txBody>
      </p:sp>
      <p:sp>
        <p:nvSpPr>
          <p:cNvPr id="165" name="Rectangle 164">
            <a:extLst>
              <a:ext uri="{FF2B5EF4-FFF2-40B4-BE49-F238E27FC236}">
                <a16:creationId xmlns:a16="http://schemas.microsoft.com/office/drawing/2014/main" id="{5BA2B81B-4C0D-4389-A499-973FAA7CB01D}"/>
              </a:ext>
            </a:extLst>
          </p:cNvPr>
          <p:cNvSpPr/>
          <p:nvPr/>
        </p:nvSpPr>
        <p:spPr>
          <a:xfrm>
            <a:off x="9983564" y="1702463"/>
            <a:ext cx="515976" cy="276999"/>
          </a:xfrm>
          <a:prstGeom prst="rect">
            <a:avLst/>
          </a:prstGeom>
        </p:spPr>
        <p:txBody>
          <a:bodyPr wrap="square">
            <a:spAutoFit/>
          </a:bodyPr>
          <a:lstStyle/>
          <a:p>
            <a:r>
              <a:rPr lang="en-US" sz="1200" i="1" dirty="0"/>
              <a:t>n2</a:t>
            </a:r>
          </a:p>
        </p:txBody>
      </p:sp>
      <p:sp>
        <p:nvSpPr>
          <p:cNvPr id="166" name="Rectangle 165">
            <a:extLst>
              <a:ext uri="{FF2B5EF4-FFF2-40B4-BE49-F238E27FC236}">
                <a16:creationId xmlns:a16="http://schemas.microsoft.com/office/drawing/2014/main" id="{ABEC189E-C09F-40D9-8A97-897A4B5265AE}"/>
              </a:ext>
            </a:extLst>
          </p:cNvPr>
          <p:cNvSpPr/>
          <p:nvPr/>
        </p:nvSpPr>
        <p:spPr>
          <a:xfrm>
            <a:off x="10035645" y="2299267"/>
            <a:ext cx="515976" cy="276999"/>
          </a:xfrm>
          <a:prstGeom prst="rect">
            <a:avLst/>
          </a:prstGeom>
        </p:spPr>
        <p:txBody>
          <a:bodyPr wrap="square">
            <a:spAutoFit/>
          </a:bodyPr>
          <a:lstStyle/>
          <a:p>
            <a:r>
              <a:rPr lang="en-US" sz="1200" i="1" dirty="0"/>
              <a:t>B</a:t>
            </a:r>
          </a:p>
        </p:txBody>
      </p:sp>
      <p:sp>
        <p:nvSpPr>
          <p:cNvPr id="167" name="Rectangle 166">
            <a:extLst>
              <a:ext uri="{FF2B5EF4-FFF2-40B4-BE49-F238E27FC236}">
                <a16:creationId xmlns:a16="http://schemas.microsoft.com/office/drawing/2014/main" id="{58105C59-C5FE-47FB-8F4E-728A4A287979}"/>
              </a:ext>
            </a:extLst>
          </p:cNvPr>
          <p:cNvSpPr/>
          <p:nvPr/>
        </p:nvSpPr>
        <p:spPr>
          <a:xfrm>
            <a:off x="10012979" y="2789709"/>
            <a:ext cx="515976" cy="276999"/>
          </a:xfrm>
          <a:prstGeom prst="rect">
            <a:avLst/>
          </a:prstGeom>
        </p:spPr>
        <p:txBody>
          <a:bodyPr wrap="square">
            <a:spAutoFit/>
          </a:bodyPr>
          <a:lstStyle/>
          <a:p>
            <a:r>
              <a:rPr lang="en-US" sz="1200" i="1" dirty="0"/>
              <a:t>A</a:t>
            </a:r>
          </a:p>
        </p:txBody>
      </p:sp>
      <p:cxnSp>
        <p:nvCxnSpPr>
          <p:cNvPr id="168" name="Straight Arrow Connector 167">
            <a:extLst>
              <a:ext uri="{FF2B5EF4-FFF2-40B4-BE49-F238E27FC236}">
                <a16:creationId xmlns:a16="http://schemas.microsoft.com/office/drawing/2014/main" id="{2D9F8B53-873F-4AAA-82D9-EB8B7D259DBF}"/>
              </a:ext>
            </a:extLst>
          </p:cNvPr>
          <p:cNvCxnSpPr>
            <a:cxnSpLocks/>
          </p:cNvCxnSpPr>
          <p:nvPr/>
        </p:nvCxnSpPr>
        <p:spPr>
          <a:xfrm>
            <a:off x="10035645" y="1918146"/>
            <a:ext cx="1" cy="34560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FB231B6E-F4CF-4E78-B1E2-865EDF213A14}"/>
              </a:ext>
            </a:extLst>
          </p:cNvPr>
          <p:cNvSpPr/>
          <p:nvPr/>
        </p:nvSpPr>
        <p:spPr>
          <a:xfrm>
            <a:off x="10405962" y="2054046"/>
            <a:ext cx="515976" cy="276999"/>
          </a:xfrm>
          <a:prstGeom prst="rect">
            <a:avLst/>
          </a:prstGeom>
        </p:spPr>
        <p:txBody>
          <a:bodyPr wrap="square">
            <a:spAutoFit/>
          </a:bodyPr>
          <a:lstStyle/>
          <a:p>
            <a:r>
              <a:rPr lang="en-US" sz="1200" i="1" dirty="0"/>
              <a:t>n3</a:t>
            </a:r>
          </a:p>
        </p:txBody>
      </p:sp>
      <p:cxnSp>
        <p:nvCxnSpPr>
          <p:cNvPr id="170" name="Straight Arrow Connector 169">
            <a:extLst>
              <a:ext uri="{FF2B5EF4-FFF2-40B4-BE49-F238E27FC236}">
                <a16:creationId xmlns:a16="http://schemas.microsoft.com/office/drawing/2014/main" id="{7087CAC6-CE2B-4BBC-8D84-889B4A0DF974}"/>
              </a:ext>
            </a:extLst>
          </p:cNvPr>
          <p:cNvCxnSpPr>
            <a:cxnSpLocks/>
          </p:cNvCxnSpPr>
          <p:nvPr/>
        </p:nvCxnSpPr>
        <p:spPr>
          <a:xfrm flipH="1" flipV="1">
            <a:off x="10069219" y="2286658"/>
            <a:ext cx="372788" cy="304277"/>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2982482C-7192-4748-9D05-FF49933215EB}"/>
              </a:ext>
            </a:extLst>
          </p:cNvPr>
          <p:cNvCxnSpPr>
            <a:cxnSpLocks/>
            <a:stCxn id="165" idx="3"/>
          </p:cNvCxnSpPr>
          <p:nvPr/>
        </p:nvCxnSpPr>
        <p:spPr>
          <a:xfrm flipH="1">
            <a:off x="10069220" y="1840963"/>
            <a:ext cx="430320" cy="421496"/>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106E634-603E-4EF6-B899-F8AF4AAB0C91}"/>
              </a:ext>
            </a:extLst>
          </p:cNvPr>
          <p:cNvCxnSpPr>
            <a:cxnSpLocks/>
          </p:cNvCxnSpPr>
          <p:nvPr/>
        </p:nvCxnSpPr>
        <p:spPr>
          <a:xfrm flipH="1">
            <a:off x="9629917" y="2277365"/>
            <a:ext cx="405729" cy="278607"/>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0BFF92EC-D912-41B5-AF67-BA69C7EAAED6}"/>
              </a:ext>
            </a:extLst>
          </p:cNvPr>
          <p:cNvCxnSpPr>
            <a:cxnSpLocks/>
          </p:cNvCxnSpPr>
          <p:nvPr/>
        </p:nvCxnSpPr>
        <p:spPr>
          <a:xfrm>
            <a:off x="9689319" y="1815927"/>
            <a:ext cx="346326" cy="460436"/>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6" name="Rectangle 185">
                <a:extLst>
                  <a:ext uri="{FF2B5EF4-FFF2-40B4-BE49-F238E27FC236}">
                    <a16:creationId xmlns:a16="http://schemas.microsoft.com/office/drawing/2014/main" id="{67006739-899F-4FAF-AF80-E587422BA40F}"/>
                  </a:ext>
                </a:extLst>
              </p:cNvPr>
              <p:cNvSpPr/>
              <p:nvPr/>
            </p:nvSpPr>
            <p:spPr>
              <a:xfrm>
                <a:off x="8055820" y="3429000"/>
                <a:ext cx="2515059" cy="1234633"/>
              </a:xfrm>
              <a:prstGeom prst="rect">
                <a:avLst/>
              </a:prstGeom>
              <a:ln>
                <a:solidFill>
                  <a:schemeClr val="tx1"/>
                </a:solidFill>
              </a:ln>
            </p:spPr>
            <p:txBody>
              <a:bodyPr wrap="square">
                <a:spAutoFit/>
              </a:bodyPr>
              <a:lstStyle/>
              <a:p>
                <a:r>
                  <a:rPr lang="en-US" b="1" dirty="0"/>
                  <a:t>Intersection Node:</a:t>
                </a:r>
              </a:p>
              <a:p>
                <a:r>
                  <a:rPr lang="en-US" b="1" dirty="0" err="1">
                    <a:solidFill>
                      <a:srgbClr val="0070C0"/>
                    </a:solidFill>
                  </a:rPr>
                  <a:t>B</a:t>
                </a:r>
                <a:r>
                  <a:rPr lang="en-US" b="1" baseline="-25000" dirty="0" err="1">
                    <a:solidFill>
                      <a:srgbClr val="0070C0"/>
                    </a:solidFill>
                  </a:rPr>
                  <a:t>to</a:t>
                </a:r>
                <a:r>
                  <a:rPr lang="en-US" b="1" dirty="0">
                    <a:solidFill>
                      <a:srgbClr val="0070C0"/>
                    </a:solidFill>
                  </a:rPr>
                  <a:t> </a:t>
                </a:r>
                <a14:m>
                  <m:oMath xmlns:m="http://schemas.openxmlformats.org/officeDocument/2006/math">
                    <m:r>
                      <a:rPr lang="en-US" dirty="0" smtClean="0">
                        <a:solidFill>
                          <a:srgbClr val="0070C0"/>
                        </a:solidFill>
                        <a:latin typeface="Cambria Math" panose="02040503050406030204" pitchFamily="18" charset="0"/>
                      </a:rPr>
                      <m:t>∈</m:t>
                    </m:r>
                    <m:r>
                      <a:rPr lang="en-US" b="0" i="0" dirty="0" smtClean="0">
                        <a:solidFill>
                          <a:srgbClr val="0070C0"/>
                        </a:solidFill>
                        <a:latin typeface="Cambria Math" panose="02040503050406030204" pitchFamily="18" charset="0"/>
                      </a:rPr>
                      <m:t> </m:t>
                    </m:r>
                    <m:d>
                      <m:dPr>
                        <m:begChr m:val="{"/>
                        <m:endChr m:val="}"/>
                        <m:ctrlPr>
                          <a:rPr lang="en-US" b="0" i="1" dirty="0" smtClean="0">
                            <a:solidFill>
                              <a:srgbClr val="0070C0"/>
                            </a:solidFill>
                            <a:latin typeface="Cambria Math" panose="02040503050406030204" pitchFamily="18" charset="0"/>
                          </a:rPr>
                        </m:ctrlPr>
                      </m:dPr>
                      <m:e>
                        <m:r>
                          <a:rPr lang="en-US" b="0" i="1" dirty="0" smtClean="0">
                            <a:solidFill>
                              <a:srgbClr val="0070C0"/>
                            </a:solidFill>
                            <a:latin typeface="Cambria Math" panose="02040503050406030204" pitchFamily="18" charset="0"/>
                          </a:rPr>
                          <m:t>𝑛</m:t>
                        </m:r>
                        <m:r>
                          <a:rPr lang="en-US" b="0" i="1" baseline="-25000" dirty="0" smtClean="0">
                            <a:solidFill>
                              <a:srgbClr val="0070C0"/>
                            </a:solidFill>
                            <a:latin typeface="Cambria Math" panose="02040503050406030204" pitchFamily="18" charset="0"/>
                          </a:rPr>
                          <m:t>1</m:t>
                        </m:r>
                        <m:r>
                          <a:rPr lang="en-US" b="0" i="1" dirty="0" smtClean="0">
                            <a:solidFill>
                              <a:srgbClr val="0070C0"/>
                            </a:solidFill>
                            <a:latin typeface="Cambria Math" panose="02040503050406030204" pitchFamily="18" charset="0"/>
                          </a:rPr>
                          <m:t>,</m:t>
                        </m:r>
                        <m:r>
                          <a:rPr lang="en-US" b="0" i="1" dirty="0" smtClean="0">
                            <a:solidFill>
                              <a:srgbClr val="0070C0"/>
                            </a:solidFill>
                            <a:latin typeface="Cambria Math" panose="02040503050406030204" pitchFamily="18" charset="0"/>
                          </a:rPr>
                          <m:t>𝑛</m:t>
                        </m:r>
                        <m:r>
                          <a:rPr lang="en-US" b="0" i="1" baseline="-25000" dirty="0" smtClean="0">
                            <a:solidFill>
                              <a:srgbClr val="0070C0"/>
                            </a:solidFill>
                            <a:latin typeface="Cambria Math" panose="02040503050406030204" pitchFamily="18" charset="0"/>
                          </a:rPr>
                          <m:t>2</m:t>
                        </m:r>
                        <m:r>
                          <a:rPr lang="en-US" b="0" i="1" dirty="0" smtClean="0">
                            <a:solidFill>
                              <a:srgbClr val="0070C0"/>
                            </a:solidFill>
                            <a:latin typeface="Cambria Math" panose="02040503050406030204" pitchFamily="18" charset="0"/>
                          </a:rPr>
                          <m:t> …</m:t>
                        </m:r>
                        <m:r>
                          <a:rPr lang="en-US" b="0" i="1" dirty="0" smtClean="0">
                            <a:solidFill>
                              <a:srgbClr val="0070C0"/>
                            </a:solidFill>
                            <a:latin typeface="Cambria Math" panose="02040503050406030204" pitchFamily="18" charset="0"/>
                          </a:rPr>
                          <m:t>𝑛𝑘</m:t>
                        </m:r>
                      </m:e>
                    </m:d>
                  </m:oMath>
                </a14:m>
                <a:endParaRPr lang="en-US" dirty="0"/>
              </a:p>
              <a:p>
                <a:endParaRPr lang="en-US" b="1" dirty="0">
                  <a:solidFill>
                    <a:srgbClr val="0070C0"/>
                  </a:solidFill>
                </a:endParaRPr>
              </a:p>
              <a:p>
                <a:r>
                  <a:rPr lang="en-US" b="1" dirty="0" err="1">
                    <a:solidFill>
                      <a:srgbClr val="0070C0"/>
                    </a:solidFill>
                  </a:rPr>
                  <a:t>B</a:t>
                </a:r>
                <a:r>
                  <a:rPr lang="en-US" b="1" baseline="-25000" dirty="0" err="1">
                    <a:solidFill>
                      <a:srgbClr val="0070C0"/>
                    </a:solidFill>
                  </a:rPr>
                  <a:t>to.</a:t>
                </a:r>
                <a:r>
                  <a:rPr lang="en-US" b="1" dirty="0" err="1">
                    <a:solidFill>
                      <a:srgbClr val="0070C0"/>
                    </a:solidFill>
                  </a:rPr>
                  <a:t>Length</a:t>
                </a:r>
                <a:r>
                  <a:rPr lang="en-US" b="1" dirty="0">
                    <a:solidFill>
                      <a:srgbClr val="0070C0"/>
                    </a:solidFill>
                  </a:rPr>
                  <a:t>() &gt; 1</a:t>
                </a:r>
                <a:endParaRPr lang="en-US" dirty="0"/>
              </a:p>
            </p:txBody>
          </p:sp>
        </mc:Choice>
        <mc:Fallback>
          <p:sp>
            <p:nvSpPr>
              <p:cNvPr id="186" name="Rectangle 185">
                <a:extLst>
                  <a:ext uri="{FF2B5EF4-FFF2-40B4-BE49-F238E27FC236}">
                    <a16:creationId xmlns:a16="http://schemas.microsoft.com/office/drawing/2014/main" id="{67006739-899F-4FAF-AF80-E587422BA40F}"/>
                  </a:ext>
                </a:extLst>
              </p:cNvPr>
              <p:cNvSpPr>
                <a:spLocks noRot="1" noChangeAspect="1" noMove="1" noResize="1" noEditPoints="1" noAdjustHandles="1" noChangeArrowheads="1" noChangeShapeType="1" noTextEdit="1"/>
              </p:cNvSpPr>
              <p:nvPr/>
            </p:nvSpPr>
            <p:spPr>
              <a:xfrm>
                <a:off x="8055820" y="3429000"/>
                <a:ext cx="2515059" cy="1234633"/>
              </a:xfrm>
              <a:prstGeom prst="rect">
                <a:avLst/>
              </a:prstGeom>
              <a:blipFill>
                <a:blip r:embed="rId3"/>
                <a:stretch>
                  <a:fillRect l="-1687" t="-2451" b="-3431"/>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4059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7" grpId="0"/>
      <p:bldP spid="147" grpId="0"/>
      <p:bldP spid="148" grpId="0"/>
      <p:bldP spid="149" grpId="0"/>
      <p:bldP spid="150" grpId="0"/>
      <p:bldP spid="159" grpId="0"/>
      <p:bldP spid="164" grpId="0"/>
      <p:bldP spid="165" grpId="0"/>
      <p:bldP spid="166" grpId="0"/>
      <p:bldP spid="167" grpId="0"/>
      <p:bldP spid="169" grpId="0"/>
      <p:bldP spid="18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29E4EA6B-084D-4F8C-A4C6-B22D3A77E2BB}"/>
              </a:ext>
            </a:extLst>
          </p:cNvPr>
          <p:cNvSpPr/>
          <p:nvPr/>
        </p:nvSpPr>
        <p:spPr>
          <a:xfrm>
            <a:off x="6964074" y="4979046"/>
            <a:ext cx="4700949" cy="1477328"/>
          </a:xfrm>
          <a:prstGeom prst="rect">
            <a:avLst/>
          </a:prstGeom>
          <a:ln>
            <a:solidFill>
              <a:schemeClr val="tx1"/>
            </a:solidFill>
          </a:ln>
        </p:spPr>
        <p:txBody>
          <a:bodyPr wrap="square">
            <a:spAutoFit/>
          </a:bodyPr>
          <a:lstStyle/>
          <a:p>
            <a:r>
              <a:rPr lang="en-US" b="1" dirty="0"/>
              <a:t>Solution eliminate reversible links :</a:t>
            </a:r>
          </a:p>
          <a:p>
            <a:endParaRPr lang="en-US" dirty="0"/>
          </a:p>
          <a:p>
            <a:endParaRPr lang="en-US" b="1" dirty="0">
              <a:solidFill>
                <a:srgbClr val="0070C0"/>
              </a:solidFill>
            </a:endParaRPr>
          </a:p>
          <a:p>
            <a:endParaRPr lang="en-US" b="1" dirty="0">
              <a:solidFill>
                <a:srgbClr val="0070C0"/>
              </a:solidFill>
            </a:endParaRPr>
          </a:p>
          <a:p>
            <a:endParaRPr lang="en-US" b="1" dirty="0">
              <a:solidFill>
                <a:srgbClr val="0070C0"/>
              </a:solidFill>
            </a:endParaRPr>
          </a:p>
        </p:txBody>
      </p:sp>
      <p:sp>
        <p:nvSpPr>
          <p:cNvPr id="2" name="Title 1">
            <a:extLst>
              <a:ext uri="{FF2B5EF4-FFF2-40B4-BE49-F238E27FC236}">
                <a16:creationId xmlns:a16="http://schemas.microsoft.com/office/drawing/2014/main" id="{C731341C-65F7-4D59-B8C9-6CF5A688F324}"/>
              </a:ext>
            </a:extLst>
          </p:cNvPr>
          <p:cNvSpPr>
            <a:spLocks noGrp="1"/>
          </p:cNvSpPr>
          <p:nvPr>
            <p:ph type="title"/>
          </p:nvPr>
        </p:nvSpPr>
        <p:spPr>
          <a:xfrm>
            <a:off x="827464" y="187579"/>
            <a:ext cx="10515600" cy="688612"/>
          </a:xfrm>
        </p:spPr>
        <p:txBody>
          <a:bodyPr>
            <a:normAutofit fontScale="90000"/>
          </a:bodyPr>
          <a:lstStyle/>
          <a:p>
            <a:r>
              <a:rPr lang="en-US" dirty="0"/>
              <a:t>Bi-directional Links vs Merge / Split nodes</a:t>
            </a:r>
          </a:p>
        </p:txBody>
      </p:sp>
      <p:sp>
        <p:nvSpPr>
          <p:cNvPr id="137" name="Rectangle 136">
            <a:extLst>
              <a:ext uri="{FF2B5EF4-FFF2-40B4-BE49-F238E27FC236}">
                <a16:creationId xmlns:a16="http://schemas.microsoft.com/office/drawing/2014/main" id="{C725FD91-6954-40D6-ABDA-2D51B8220B92}"/>
              </a:ext>
            </a:extLst>
          </p:cNvPr>
          <p:cNvSpPr/>
          <p:nvPr/>
        </p:nvSpPr>
        <p:spPr>
          <a:xfrm>
            <a:off x="6488436" y="943439"/>
            <a:ext cx="4283228" cy="369332"/>
          </a:xfrm>
          <a:prstGeom prst="rect">
            <a:avLst/>
          </a:prstGeom>
        </p:spPr>
        <p:txBody>
          <a:bodyPr wrap="square">
            <a:spAutoFit/>
          </a:bodyPr>
          <a:lstStyle/>
          <a:p>
            <a:r>
              <a:rPr lang="en-US" dirty="0"/>
              <a:t>#5: Bi-directional Links</a:t>
            </a:r>
          </a:p>
        </p:txBody>
      </p:sp>
      <p:sp>
        <p:nvSpPr>
          <p:cNvPr id="125" name="Rectangle 124">
            <a:extLst>
              <a:ext uri="{FF2B5EF4-FFF2-40B4-BE49-F238E27FC236}">
                <a16:creationId xmlns:a16="http://schemas.microsoft.com/office/drawing/2014/main" id="{98ED8F9C-7E83-4D55-B996-2A0B6AB3E76E}"/>
              </a:ext>
            </a:extLst>
          </p:cNvPr>
          <p:cNvSpPr/>
          <p:nvPr/>
        </p:nvSpPr>
        <p:spPr>
          <a:xfrm>
            <a:off x="1032414" y="4138855"/>
            <a:ext cx="515976" cy="276999"/>
          </a:xfrm>
          <a:prstGeom prst="rect">
            <a:avLst/>
          </a:prstGeom>
        </p:spPr>
        <p:txBody>
          <a:bodyPr wrap="square">
            <a:spAutoFit/>
          </a:bodyPr>
          <a:lstStyle/>
          <a:p>
            <a:r>
              <a:rPr lang="en-US" sz="1200" i="1" dirty="0"/>
              <a:t>n2</a:t>
            </a:r>
          </a:p>
        </p:txBody>
      </p:sp>
      <p:sp>
        <p:nvSpPr>
          <p:cNvPr id="126" name="Rectangle 125">
            <a:extLst>
              <a:ext uri="{FF2B5EF4-FFF2-40B4-BE49-F238E27FC236}">
                <a16:creationId xmlns:a16="http://schemas.microsoft.com/office/drawing/2014/main" id="{AC5B1672-DD20-43D2-8EB1-6031496BD1DB}"/>
              </a:ext>
            </a:extLst>
          </p:cNvPr>
          <p:cNvSpPr/>
          <p:nvPr/>
        </p:nvSpPr>
        <p:spPr>
          <a:xfrm>
            <a:off x="1511300" y="1861928"/>
            <a:ext cx="515976" cy="276999"/>
          </a:xfrm>
          <a:prstGeom prst="rect">
            <a:avLst/>
          </a:prstGeom>
        </p:spPr>
        <p:txBody>
          <a:bodyPr wrap="square">
            <a:spAutoFit/>
          </a:bodyPr>
          <a:lstStyle/>
          <a:p>
            <a:r>
              <a:rPr lang="en-US" sz="1200" i="1" dirty="0"/>
              <a:t>n1</a:t>
            </a:r>
          </a:p>
        </p:txBody>
      </p:sp>
      <p:sp>
        <p:nvSpPr>
          <p:cNvPr id="127" name="Rectangle 126">
            <a:extLst>
              <a:ext uri="{FF2B5EF4-FFF2-40B4-BE49-F238E27FC236}">
                <a16:creationId xmlns:a16="http://schemas.microsoft.com/office/drawing/2014/main" id="{D9F00B61-DA78-4F8D-AD64-8A3EF10FEFEF}"/>
              </a:ext>
            </a:extLst>
          </p:cNvPr>
          <p:cNvSpPr/>
          <p:nvPr/>
        </p:nvSpPr>
        <p:spPr>
          <a:xfrm>
            <a:off x="1511300" y="3026153"/>
            <a:ext cx="515976" cy="276999"/>
          </a:xfrm>
          <a:prstGeom prst="rect">
            <a:avLst/>
          </a:prstGeom>
        </p:spPr>
        <p:txBody>
          <a:bodyPr wrap="square">
            <a:spAutoFit/>
          </a:bodyPr>
          <a:lstStyle/>
          <a:p>
            <a:r>
              <a:rPr lang="en-US" sz="1200" i="1" dirty="0"/>
              <a:t>B</a:t>
            </a:r>
          </a:p>
        </p:txBody>
      </p:sp>
      <p:sp>
        <p:nvSpPr>
          <p:cNvPr id="140" name="Rectangle 139">
            <a:extLst>
              <a:ext uri="{FF2B5EF4-FFF2-40B4-BE49-F238E27FC236}">
                <a16:creationId xmlns:a16="http://schemas.microsoft.com/office/drawing/2014/main" id="{05FB3055-6BCE-4C7F-81A6-B92C248FCD2B}"/>
              </a:ext>
            </a:extLst>
          </p:cNvPr>
          <p:cNvSpPr/>
          <p:nvPr/>
        </p:nvSpPr>
        <p:spPr>
          <a:xfrm>
            <a:off x="1548390" y="3891874"/>
            <a:ext cx="515976" cy="276999"/>
          </a:xfrm>
          <a:prstGeom prst="rect">
            <a:avLst/>
          </a:prstGeom>
        </p:spPr>
        <p:txBody>
          <a:bodyPr wrap="square">
            <a:spAutoFit/>
          </a:bodyPr>
          <a:lstStyle/>
          <a:p>
            <a:r>
              <a:rPr lang="en-US" sz="1200" i="1" dirty="0"/>
              <a:t>A</a:t>
            </a:r>
          </a:p>
        </p:txBody>
      </p:sp>
      <p:cxnSp>
        <p:nvCxnSpPr>
          <p:cNvPr id="4" name="Straight Connector 3">
            <a:extLst>
              <a:ext uri="{FF2B5EF4-FFF2-40B4-BE49-F238E27FC236}">
                <a16:creationId xmlns:a16="http://schemas.microsoft.com/office/drawing/2014/main" id="{60C1B6AB-8E51-42B6-A070-671D918CAEBC}"/>
              </a:ext>
            </a:extLst>
          </p:cNvPr>
          <p:cNvCxnSpPr/>
          <p:nvPr/>
        </p:nvCxnSpPr>
        <p:spPr>
          <a:xfrm>
            <a:off x="1511300" y="2000428"/>
            <a:ext cx="0" cy="2063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8769A63-0E7C-432E-9025-00560F57D635}"/>
              </a:ext>
            </a:extLst>
          </p:cNvPr>
          <p:cNvCxnSpPr>
            <a:cxnSpLocks/>
          </p:cNvCxnSpPr>
          <p:nvPr/>
        </p:nvCxnSpPr>
        <p:spPr>
          <a:xfrm flipV="1">
            <a:off x="1504485" y="3004647"/>
            <a:ext cx="0" cy="1164226"/>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868AF0D6-7CEB-4325-A890-849C3F1F9C4C}"/>
              </a:ext>
            </a:extLst>
          </p:cNvPr>
          <p:cNvSpPr/>
          <p:nvPr/>
        </p:nvSpPr>
        <p:spPr>
          <a:xfrm>
            <a:off x="2738068" y="2975586"/>
            <a:ext cx="515976" cy="276999"/>
          </a:xfrm>
          <a:prstGeom prst="rect">
            <a:avLst/>
          </a:prstGeom>
        </p:spPr>
        <p:txBody>
          <a:bodyPr wrap="square">
            <a:spAutoFit/>
          </a:bodyPr>
          <a:lstStyle/>
          <a:p>
            <a:r>
              <a:rPr lang="en-US" sz="1200" i="1" dirty="0"/>
              <a:t>n2</a:t>
            </a:r>
          </a:p>
        </p:txBody>
      </p:sp>
      <p:sp>
        <p:nvSpPr>
          <p:cNvPr id="70" name="Rectangle 69">
            <a:extLst>
              <a:ext uri="{FF2B5EF4-FFF2-40B4-BE49-F238E27FC236}">
                <a16:creationId xmlns:a16="http://schemas.microsoft.com/office/drawing/2014/main" id="{5AD5618E-C0B6-4626-9876-F763C858DB9A}"/>
              </a:ext>
            </a:extLst>
          </p:cNvPr>
          <p:cNvSpPr/>
          <p:nvPr/>
        </p:nvSpPr>
        <p:spPr>
          <a:xfrm>
            <a:off x="3131093" y="1895554"/>
            <a:ext cx="515976" cy="276999"/>
          </a:xfrm>
          <a:prstGeom prst="rect">
            <a:avLst/>
          </a:prstGeom>
        </p:spPr>
        <p:txBody>
          <a:bodyPr wrap="square">
            <a:spAutoFit/>
          </a:bodyPr>
          <a:lstStyle/>
          <a:p>
            <a:r>
              <a:rPr lang="en-US" sz="1200" i="1" dirty="0"/>
              <a:t>n1</a:t>
            </a:r>
          </a:p>
        </p:txBody>
      </p:sp>
      <p:sp>
        <p:nvSpPr>
          <p:cNvPr id="71" name="Rectangle 70">
            <a:extLst>
              <a:ext uri="{FF2B5EF4-FFF2-40B4-BE49-F238E27FC236}">
                <a16:creationId xmlns:a16="http://schemas.microsoft.com/office/drawing/2014/main" id="{1AC7ED53-C8BD-4B0B-B9E8-8D3E5EF77A5E}"/>
              </a:ext>
            </a:extLst>
          </p:cNvPr>
          <p:cNvSpPr/>
          <p:nvPr/>
        </p:nvSpPr>
        <p:spPr>
          <a:xfrm>
            <a:off x="3131093" y="3059779"/>
            <a:ext cx="515976" cy="276999"/>
          </a:xfrm>
          <a:prstGeom prst="rect">
            <a:avLst/>
          </a:prstGeom>
        </p:spPr>
        <p:txBody>
          <a:bodyPr wrap="square">
            <a:spAutoFit/>
          </a:bodyPr>
          <a:lstStyle/>
          <a:p>
            <a:r>
              <a:rPr lang="en-US" sz="1200" i="1" dirty="0"/>
              <a:t>B</a:t>
            </a:r>
          </a:p>
        </p:txBody>
      </p:sp>
      <p:sp>
        <p:nvSpPr>
          <p:cNvPr id="72" name="Rectangle 71">
            <a:extLst>
              <a:ext uri="{FF2B5EF4-FFF2-40B4-BE49-F238E27FC236}">
                <a16:creationId xmlns:a16="http://schemas.microsoft.com/office/drawing/2014/main" id="{7DBD1F9C-147F-448E-8DE0-9F2DE67D0E9D}"/>
              </a:ext>
            </a:extLst>
          </p:cNvPr>
          <p:cNvSpPr/>
          <p:nvPr/>
        </p:nvSpPr>
        <p:spPr>
          <a:xfrm>
            <a:off x="3168183" y="3925500"/>
            <a:ext cx="515976" cy="276999"/>
          </a:xfrm>
          <a:prstGeom prst="rect">
            <a:avLst/>
          </a:prstGeom>
        </p:spPr>
        <p:txBody>
          <a:bodyPr wrap="square">
            <a:spAutoFit/>
          </a:bodyPr>
          <a:lstStyle/>
          <a:p>
            <a:r>
              <a:rPr lang="en-US" sz="1200" i="1" dirty="0"/>
              <a:t>A</a:t>
            </a:r>
          </a:p>
        </p:txBody>
      </p:sp>
      <p:cxnSp>
        <p:nvCxnSpPr>
          <p:cNvPr id="73" name="Straight Connector 72">
            <a:extLst>
              <a:ext uri="{FF2B5EF4-FFF2-40B4-BE49-F238E27FC236}">
                <a16:creationId xmlns:a16="http://schemas.microsoft.com/office/drawing/2014/main" id="{CFA58FAB-7064-4966-AD11-002973964A84}"/>
              </a:ext>
            </a:extLst>
          </p:cNvPr>
          <p:cNvCxnSpPr/>
          <p:nvPr/>
        </p:nvCxnSpPr>
        <p:spPr>
          <a:xfrm>
            <a:off x="3131093" y="2034054"/>
            <a:ext cx="0" cy="2063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0536777-8C9D-49D3-A2C0-A49C77083C73}"/>
              </a:ext>
            </a:extLst>
          </p:cNvPr>
          <p:cNvCxnSpPr>
            <a:cxnSpLocks/>
          </p:cNvCxnSpPr>
          <p:nvPr/>
        </p:nvCxnSpPr>
        <p:spPr>
          <a:xfrm flipV="1">
            <a:off x="3124278" y="3038273"/>
            <a:ext cx="0" cy="1164226"/>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18E3EA2-0999-48D6-9081-4E2029BF94A2}"/>
              </a:ext>
            </a:extLst>
          </p:cNvPr>
          <p:cNvCxnSpPr>
            <a:cxnSpLocks/>
          </p:cNvCxnSpPr>
          <p:nvPr/>
        </p:nvCxnSpPr>
        <p:spPr>
          <a:xfrm>
            <a:off x="1409700" y="3048295"/>
            <a:ext cx="0" cy="1101501"/>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ED87C7D-0447-4886-A702-D81AFE85CCBF}"/>
              </a:ext>
            </a:extLst>
          </p:cNvPr>
          <p:cNvCxnSpPr>
            <a:cxnSpLocks/>
          </p:cNvCxnSpPr>
          <p:nvPr/>
        </p:nvCxnSpPr>
        <p:spPr>
          <a:xfrm>
            <a:off x="3068927" y="2034053"/>
            <a:ext cx="10581" cy="982715"/>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943E753-AB19-40BB-9D63-3EA65154B315}"/>
              </a:ext>
            </a:extLst>
          </p:cNvPr>
          <p:cNvSpPr/>
          <p:nvPr/>
        </p:nvSpPr>
        <p:spPr>
          <a:xfrm>
            <a:off x="4361399" y="2911942"/>
            <a:ext cx="515976" cy="276999"/>
          </a:xfrm>
          <a:prstGeom prst="rect">
            <a:avLst/>
          </a:prstGeom>
        </p:spPr>
        <p:txBody>
          <a:bodyPr wrap="square">
            <a:spAutoFit/>
          </a:bodyPr>
          <a:lstStyle/>
          <a:p>
            <a:r>
              <a:rPr lang="en-US" sz="1200" i="1" dirty="0"/>
              <a:t>n2</a:t>
            </a:r>
          </a:p>
        </p:txBody>
      </p:sp>
      <p:sp>
        <p:nvSpPr>
          <p:cNvPr id="37" name="Rectangle 36">
            <a:extLst>
              <a:ext uri="{FF2B5EF4-FFF2-40B4-BE49-F238E27FC236}">
                <a16:creationId xmlns:a16="http://schemas.microsoft.com/office/drawing/2014/main" id="{B90E883C-8A31-4C1C-9D07-EC7047B224B7}"/>
              </a:ext>
            </a:extLst>
          </p:cNvPr>
          <p:cNvSpPr/>
          <p:nvPr/>
        </p:nvSpPr>
        <p:spPr>
          <a:xfrm>
            <a:off x="4754424" y="1831910"/>
            <a:ext cx="515976" cy="276999"/>
          </a:xfrm>
          <a:prstGeom prst="rect">
            <a:avLst/>
          </a:prstGeom>
        </p:spPr>
        <p:txBody>
          <a:bodyPr wrap="square">
            <a:spAutoFit/>
          </a:bodyPr>
          <a:lstStyle/>
          <a:p>
            <a:r>
              <a:rPr lang="en-US" sz="1200" i="1" dirty="0"/>
              <a:t>n1</a:t>
            </a:r>
          </a:p>
        </p:txBody>
      </p:sp>
      <p:sp>
        <p:nvSpPr>
          <p:cNvPr id="38" name="Rectangle 37">
            <a:extLst>
              <a:ext uri="{FF2B5EF4-FFF2-40B4-BE49-F238E27FC236}">
                <a16:creationId xmlns:a16="http://schemas.microsoft.com/office/drawing/2014/main" id="{E3DEAB44-C796-4138-BFDF-D2B6D23BB364}"/>
              </a:ext>
            </a:extLst>
          </p:cNvPr>
          <p:cNvSpPr/>
          <p:nvPr/>
        </p:nvSpPr>
        <p:spPr>
          <a:xfrm>
            <a:off x="4754424" y="2996135"/>
            <a:ext cx="515976" cy="276999"/>
          </a:xfrm>
          <a:prstGeom prst="rect">
            <a:avLst/>
          </a:prstGeom>
        </p:spPr>
        <p:txBody>
          <a:bodyPr wrap="square">
            <a:spAutoFit/>
          </a:bodyPr>
          <a:lstStyle/>
          <a:p>
            <a:r>
              <a:rPr lang="en-US" sz="1200" i="1" dirty="0"/>
              <a:t>B</a:t>
            </a:r>
          </a:p>
        </p:txBody>
      </p:sp>
      <p:sp>
        <p:nvSpPr>
          <p:cNvPr id="39" name="Rectangle 38">
            <a:extLst>
              <a:ext uri="{FF2B5EF4-FFF2-40B4-BE49-F238E27FC236}">
                <a16:creationId xmlns:a16="http://schemas.microsoft.com/office/drawing/2014/main" id="{69913635-6F7A-4D49-8ED6-4B829BB7B2A7}"/>
              </a:ext>
            </a:extLst>
          </p:cNvPr>
          <p:cNvSpPr/>
          <p:nvPr/>
        </p:nvSpPr>
        <p:spPr>
          <a:xfrm>
            <a:off x="4754424" y="3988646"/>
            <a:ext cx="515976" cy="276999"/>
          </a:xfrm>
          <a:prstGeom prst="rect">
            <a:avLst/>
          </a:prstGeom>
        </p:spPr>
        <p:txBody>
          <a:bodyPr wrap="square">
            <a:spAutoFit/>
          </a:bodyPr>
          <a:lstStyle/>
          <a:p>
            <a:r>
              <a:rPr lang="en-US" sz="1200" i="1" dirty="0"/>
              <a:t>A</a:t>
            </a:r>
          </a:p>
        </p:txBody>
      </p:sp>
      <p:cxnSp>
        <p:nvCxnSpPr>
          <p:cNvPr id="40" name="Straight Connector 39">
            <a:extLst>
              <a:ext uri="{FF2B5EF4-FFF2-40B4-BE49-F238E27FC236}">
                <a16:creationId xmlns:a16="http://schemas.microsoft.com/office/drawing/2014/main" id="{B47BEF4C-EB2E-4984-9AF2-79A75312892B}"/>
              </a:ext>
            </a:extLst>
          </p:cNvPr>
          <p:cNvCxnSpPr/>
          <p:nvPr/>
        </p:nvCxnSpPr>
        <p:spPr>
          <a:xfrm>
            <a:off x="4754424" y="1970410"/>
            <a:ext cx="0" cy="2063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4C18003-D6BA-4869-9957-FDCE2E9300C5}"/>
              </a:ext>
            </a:extLst>
          </p:cNvPr>
          <p:cNvCxnSpPr>
            <a:cxnSpLocks/>
          </p:cNvCxnSpPr>
          <p:nvPr/>
        </p:nvCxnSpPr>
        <p:spPr>
          <a:xfrm flipV="1">
            <a:off x="4747609" y="2974629"/>
            <a:ext cx="0" cy="1164226"/>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99AD8AD-C16E-4AA8-8FB5-75181030F731}"/>
              </a:ext>
            </a:extLst>
          </p:cNvPr>
          <p:cNvCxnSpPr>
            <a:cxnSpLocks/>
          </p:cNvCxnSpPr>
          <p:nvPr/>
        </p:nvCxnSpPr>
        <p:spPr>
          <a:xfrm>
            <a:off x="4692258" y="1970409"/>
            <a:ext cx="10581" cy="982715"/>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0B42929-86A3-46C9-BB8F-0D400BCE398D}"/>
              </a:ext>
            </a:extLst>
          </p:cNvPr>
          <p:cNvCxnSpPr>
            <a:cxnSpLocks/>
          </p:cNvCxnSpPr>
          <p:nvPr/>
        </p:nvCxnSpPr>
        <p:spPr>
          <a:xfrm>
            <a:off x="4681677" y="3089380"/>
            <a:ext cx="10581" cy="982715"/>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0054740A-B523-4F51-94C1-43FD016ECEF8}"/>
              </a:ext>
            </a:extLst>
          </p:cNvPr>
          <p:cNvSpPr/>
          <p:nvPr/>
        </p:nvSpPr>
        <p:spPr>
          <a:xfrm>
            <a:off x="4399196" y="4017717"/>
            <a:ext cx="515976" cy="276999"/>
          </a:xfrm>
          <a:prstGeom prst="rect">
            <a:avLst/>
          </a:prstGeom>
        </p:spPr>
        <p:txBody>
          <a:bodyPr wrap="square">
            <a:spAutoFit/>
          </a:bodyPr>
          <a:lstStyle/>
          <a:p>
            <a:r>
              <a:rPr lang="en-US" sz="1200" i="1" dirty="0"/>
              <a:t>B2</a:t>
            </a:r>
          </a:p>
        </p:txBody>
      </p:sp>
      <mc:AlternateContent xmlns:mc="http://schemas.openxmlformats.org/markup-compatibility/2006">
        <mc:Choice xmlns:a14="http://schemas.microsoft.com/office/drawing/2010/main" Requires="a14">
          <p:sp>
            <p:nvSpPr>
              <p:cNvPr id="45" name="Rectangle 44">
                <a:extLst>
                  <a:ext uri="{FF2B5EF4-FFF2-40B4-BE49-F238E27FC236}">
                    <a16:creationId xmlns:a16="http://schemas.microsoft.com/office/drawing/2014/main" id="{2B3A8F8E-B4B6-49EA-B2C6-D7DF49F8BADA}"/>
                  </a:ext>
                </a:extLst>
              </p:cNvPr>
              <p:cNvSpPr/>
              <p:nvPr/>
            </p:nvSpPr>
            <p:spPr>
              <a:xfrm>
                <a:off x="6804374" y="2466316"/>
                <a:ext cx="3597003" cy="923330"/>
              </a:xfrm>
              <a:prstGeom prst="rect">
                <a:avLst/>
              </a:prstGeom>
              <a:ln>
                <a:solidFill>
                  <a:schemeClr val="tx1"/>
                </a:solidFill>
              </a:ln>
            </p:spPr>
            <p:txBody>
              <a:bodyPr wrap="square">
                <a:spAutoFit/>
              </a:bodyPr>
              <a:lstStyle/>
              <a:p>
                <a:r>
                  <a:rPr lang="en-US" b="1" dirty="0"/>
                  <a:t>Case 2 – looks like a Merge Node:</a:t>
                </a:r>
              </a:p>
              <a:p>
                <a:r>
                  <a:rPr lang="en-US" b="1" dirty="0" err="1">
                    <a:solidFill>
                      <a:srgbClr val="0070C0"/>
                    </a:solidFill>
                  </a:rPr>
                  <a:t>B</a:t>
                </a:r>
                <a:r>
                  <a:rPr lang="en-US" b="1" baseline="-25000" dirty="0" err="1">
                    <a:solidFill>
                      <a:srgbClr val="0070C0"/>
                    </a:solidFill>
                  </a:rPr>
                  <a:t>from</a:t>
                </a:r>
                <a:r>
                  <a:rPr lang="en-US" b="1" dirty="0">
                    <a:solidFill>
                      <a:srgbClr val="0070C0"/>
                    </a:solidFill>
                  </a:rPr>
                  <a:t> </a:t>
                </a:r>
                <a14:m>
                  <m:oMath xmlns:m="http://schemas.openxmlformats.org/officeDocument/2006/math">
                    <m:r>
                      <a:rPr lang="en-US" dirty="0" smtClean="0">
                        <a:solidFill>
                          <a:srgbClr val="0070C0"/>
                        </a:solidFill>
                        <a:latin typeface="Cambria Math" panose="02040503050406030204" pitchFamily="18" charset="0"/>
                      </a:rPr>
                      <m:t>∈</m:t>
                    </m:r>
                    <m:r>
                      <a:rPr lang="en-US" b="0" i="0" dirty="0" smtClean="0">
                        <a:solidFill>
                          <a:srgbClr val="0070C0"/>
                        </a:solidFill>
                        <a:latin typeface="Cambria Math" panose="02040503050406030204" pitchFamily="18" charset="0"/>
                      </a:rPr>
                      <m:t> </m:t>
                    </m:r>
                    <m:d>
                      <m:dPr>
                        <m:begChr m:val="{"/>
                        <m:endChr m:val="}"/>
                        <m:ctrlPr>
                          <a:rPr lang="en-US" b="0" i="1" dirty="0" smtClean="0">
                            <a:solidFill>
                              <a:srgbClr val="0070C0"/>
                            </a:solidFill>
                            <a:latin typeface="Cambria Math" panose="02040503050406030204" pitchFamily="18" charset="0"/>
                          </a:rPr>
                        </m:ctrlPr>
                      </m:dPr>
                      <m:e>
                        <m:r>
                          <a:rPr lang="en-US" b="0" i="1" dirty="0" smtClean="0">
                            <a:solidFill>
                              <a:srgbClr val="0070C0"/>
                            </a:solidFill>
                            <a:latin typeface="Cambria Math" panose="02040503050406030204" pitchFamily="18" charset="0"/>
                          </a:rPr>
                          <m:t>𝐴</m:t>
                        </m:r>
                        <m:r>
                          <a:rPr lang="en-US" b="0" i="1" dirty="0" smtClean="0">
                            <a:solidFill>
                              <a:srgbClr val="0070C0"/>
                            </a:solidFill>
                            <a:latin typeface="Cambria Math" panose="02040503050406030204" pitchFamily="18" charset="0"/>
                          </a:rPr>
                          <m:t>, </m:t>
                        </m:r>
                        <m:r>
                          <a:rPr lang="en-US" b="0" i="1" dirty="0" smtClean="0">
                            <a:solidFill>
                              <a:srgbClr val="0070C0"/>
                            </a:solidFill>
                            <a:latin typeface="Cambria Math" panose="02040503050406030204" pitchFamily="18" charset="0"/>
                          </a:rPr>
                          <m:t>𝐴</m:t>
                        </m:r>
                        <m:r>
                          <a:rPr lang="en-US" b="0" i="1" baseline="-25000" dirty="0" smtClean="0">
                            <a:solidFill>
                              <a:srgbClr val="0070C0"/>
                            </a:solidFill>
                            <a:latin typeface="Cambria Math" panose="02040503050406030204" pitchFamily="18" charset="0"/>
                          </a:rPr>
                          <m:t>2</m:t>
                        </m:r>
                      </m:e>
                    </m:d>
                  </m:oMath>
                </a14:m>
                <a:endParaRPr lang="en-US" dirty="0"/>
              </a:p>
              <a:p>
                <a:r>
                  <a:rPr lang="en-US" b="1" dirty="0" err="1">
                    <a:solidFill>
                      <a:srgbClr val="0070C0"/>
                    </a:solidFill>
                  </a:rPr>
                  <a:t>B</a:t>
                </a:r>
                <a:r>
                  <a:rPr lang="en-US" b="1" baseline="-25000" dirty="0" err="1">
                    <a:solidFill>
                      <a:srgbClr val="0070C0"/>
                    </a:solidFill>
                  </a:rPr>
                  <a:t>from.</a:t>
                </a:r>
                <a:r>
                  <a:rPr lang="en-US" b="1" dirty="0" err="1">
                    <a:solidFill>
                      <a:srgbClr val="0070C0"/>
                    </a:solidFill>
                  </a:rPr>
                  <a:t>Length</a:t>
                </a:r>
                <a:r>
                  <a:rPr lang="en-US" b="1" dirty="0">
                    <a:solidFill>
                      <a:srgbClr val="0070C0"/>
                    </a:solidFill>
                  </a:rPr>
                  <a:t>() &gt; 1</a:t>
                </a:r>
                <a:endParaRPr lang="en-US" dirty="0"/>
              </a:p>
            </p:txBody>
          </p:sp>
        </mc:Choice>
        <mc:Fallback>
          <p:sp>
            <p:nvSpPr>
              <p:cNvPr id="45" name="Rectangle 44">
                <a:extLst>
                  <a:ext uri="{FF2B5EF4-FFF2-40B4-BE49-F238E27FC236}">
                    <a16:creationId xmlns:a16="http://schemas.microsoft.com/office/drawing/2014/main" id="{2B3A8F8E-B4B6-49EA-B2C6-D7DF49F8BADA}"/>
                  </a:ext>
                </a:extLst>
              </p:cNvPr>
              <p:cNvSpPr>
                <a:spLocks noRot="1" noChangeAspect="1" noMove="1" noResize="1" noEditPoints="1" noAdjustHandles="1" noChangeArrowheads="1" noChangeShapeType="1" noTextEdit="1"/>
              </p:cNvSpPr>
              <p:nvPr/>
            </p:nvSpPr>
            <p:spPr>
              <a:xfrm>
                <a:off x="6804374" y="2466316"/>
                <a:ext cx="3597003" cy="923330"/>
              </a:xfrm>
              <a:prstGeom prst="rect">
                <a:avLst/>
              </a:prstGeom>
              <a:blipFill>
                <a:blip r:embed="rId2"/>
                <a:stretch>
                  <a:fillRect l="-1182" t="-3268" b="-9150"/>
                </a:stretch>
              </a:blipFill>
              <a:ln>
                <a:solidFill>
                  <a:schemeClr val="tx1"/>
                </a:solidFill>
              </a:ln>
            </p:spPr>
            <p:txBody>
              <a:bodyPr/>
              <a:lstStyle/>
              <a:p>
                <a:r>
                  <a:rPr lang="en-US">
                    <a:noFill/>
                  </a:rPr>
                  <a:t> </a:t>
                </a:r>
              </a:p>
            </p:txBody>
          </p:sp>
        </mc:Fallback>
      </mc:AlternateContent>
      <p:pic>
        <p:nvPicPr>
          <p:cNvPr id="11" name="Graphic 10" descr="Close">
            <a:extLst>
              <a:ext uri="{FF2B5EF4-FFF2-40B4-BE49-F238E27FC236}">
                <a16:creationId xmlns:a16="http://schemas.microsoft.com/office/drawing/2014/main" id="{7171AAF4-6F7A-421C-80E6-E5609B2486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61868" y="1295505"/>
            <a:ext cx="914400" cy="914400"/>
          </a:xfrm>
          <a:prstGeom prst="rect">
            <a:avLst/>
          </a:prstGeom>
        </p:spPr>
      </p:pic>
      <p:sp>
        <p:nvSpPr>
          <p:cNvPr id="48" name="Oval 47">
            <a:extLst>
              <a:ext uri="{FF2B5EF4-FFF2-40B4-BE49-F238E27FC236}">
                <a16:creationId xmlns:a16="http://schemas.microsoft.com/office/drawing/2014/main" id="{3903A95C-E3B4-4907-A387-E7DD13B3DB41}"/>
              </a:ext>
            </a:extLst>
          </p:cNvPr>
          <p:cNvSpPr/>
          <p:nvPr/>
        </p:nvSpPr>
        <p:spPr>
          <a:xfrm>
            <a:off x="1443515" y="2996135"/>
            <a:ext cx="116398" cy="1087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D008F8D-ED85-41EB-AB5E-83A5CE28FE5A}"/>
              </a:ext>
            </a:extLst>
          </p:cNvPr>
          <p:cNvSpPr/>
          <p:nvPr/>
        </p:nvSpPr>
        <p:spPr>
          <a:xfrm>
            <a:off x="3079508" y="2971776"/>
            <a:ext cx="116398" cy="1087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DA629F2-4DCE-41DF-8A2A-8BFB7DA40B63}"/>
              </a:ext>
            </a:extLst>
          </p:cNvPr>
          <p:cNvSpPr/>
          <p:nvPr/>
        </p:nvSpPr>
        <p:spPr>
          <a:xfrm>
            <a:off x="4696225" y="2866759"/>
            <a:ext cx="116398" cy="1087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1" name="Rectangle 50">
                <a:extLst>
                  <a:ext uri="{FF2B5EF4-FFF2-40B4-BE49-F238E27FC236}">
                    <a16:creationId xmlns:a16="http://schemas.microsoft.com/office/drawing/2014/main" id="{D95B42F4-AA0A-4752-A6FC-BAAF3C548F50}"/>
                  </a:ext>
                </a:extLst>
              </p:cNvPr>
              <p:cNvSpPr/>
              <p:nvPr/>
            </p:nvSpPr>
            <p:spPr>
              <a:xfrm>
                <a:off x="6804374" y="1396920"/>
                <a:ext cx="3597014" cy="923330"/>
              </a:xfrm>
              <a:prstGeom prst="rect">
                <a:avLst/>
              </a:prstGeom>
              <a:ln>
                <a:solidFill>
                  <a:schemeClr val="tx1"/>
                </a:solidFill>
              </a:ln>
            </p:spPr>
            <p:txBody>
              <a:bodyPr wrap="square">
                <a:spAutoFit/>
              </a:bodyPr>
              <a:lstStyle/>
              <a:p>
                <a:r>
                  <a:rPr lang="en-US" b="1" dirty="0"/>
                  <a:t>Case 1 – looks like a Split Node:</a:t>
                </a:r>
              </a:p>
              <a:p>
                <a:r>
                  <a:rPr lang="en-US" b="1" dirty="0" err="1">
                    <a:solidFill>
                      <a:srgbClr val="0070C0"/>
                    </a:solidFill>
                  </a:rPr>
                  <a:t>B</a:t>
                </a:r>
                <a:r>
                  <a:rPr lang="en-US" b="1" baseline="-25000" dirty="0" err="1">
                    <a:solidFill>
                      <a:srgbClr val="0070C0"/>
                    </a:solidFill>
                  </a:rPr>
                  <a:t>to</a:t>
                </a:r>
                <a:r>
                  <a:rPr lang="en-US" b="1" dirty="0">
                    <a:solidFill>
                      <a:srgbClr val="0070C0"/>
                    </a:solidFill>
                  </a:rPr>
                  <a:t> </a:t>
                </a:r>
                <a14:m>
                  <m:oMath xmlns:m="http://schemas.openxmlformats.org/officeDocument/2006/math">
                    <m:r>
                      <a:rPr lang="en-US" dirty="0" smtClean="0">
                        <a:solidFill>
                          <a:srgbClr val="0070C0"/>
                        </a:solidFill>
                        <a:latin typeface="Cambria Math" panose="02040503050406030204" pitchFamily="18" charset="0"/>
                      </a:rPr>
                      <m:t>∈</m:t>
                    </m:r>
                    <m:r>
                      <a:rPr lang="en-US" b="0" i="0" dirty="0" smtClean="0">
                        <a:solidFill>
                          <a:srgbClr val="0070C0"/>
                        </a:solidFill>
                        <a:latin typeface="Cambria Math" panose="02040503050406030204" pitchFamily="18" charset="0"/>
                      </a:rPr>
                      <m:t> </m:t>
                    </m:r>
                    <m:d>
                      <m:dPr>
                        <m:begChr m:val="{"/>
                        <m:endChr m:val="}"/>
                        <m:ctrlPr>
                          <a:rPr lang="en-US" b="0" i="1" dirty="0" smtClean="0">
                            <a:solidFill>
                              <a:srgbClr val="0070C0"/>
                            </a:solidFill>
                            <a:latin typeface="Cambria Math" panose="02040503050406030204" pitchFamily="18" charset="0"/>
                          </a:rPr>
                        </m:ctrlPr>
                      </m:dPr>
                      <m:e>
                        <m:r>
                          <a:rPr lang="en-US" b="0" i="1" dirty="0" smtClean="0">
                            <a:solidFill>
                              <a:srgbClr val="0070C0"/>
                            </a:solidFill>
                            <a:latin typeface="Cambria Math" panose="02040503050406030204" pitchFamily="18" charset="0"/>
                          </a:rPr>
                          <m:t>𝑛</m:t>
                        </m:r>
                        <m:r>
                          <a:rPr lang="en-US" b="0" i="1" baseline="-25000" dirty="0" smtClean="0">
                            <a:solidFill>
                              <a:srgbClr val="0070C0"/>
                            </a:solidFill>
                            <a:latin typeface="Cambria Math" panose="02040503050406030204" pitchFamily="18" charset="0"/>
                          </a:rPr>
                          <m:t>1</m:t>
                        </m:r>
                        <m:r>
                          <a:rPr lang="en-US" b="0" i="1" dirty="0" smtClean="0">
                            <a:solidFill>
                              <a:srgbClr val="0070C0"/>
                            </a:solidFill>
                            <a:latin typeface="Cambria Math" panose="02040503050406030204" pitchFamily="18" charset="0"/>
                          </a:rPr>
                          <m:t>, </m:t>
                        </m:r>
                        <m:r>
                          <a:rPr lang="en-US" b="0" i="1" dirty="0" smtClean="0">
                            <a:solidFill>
                              <a:srgbClr val="0070C0"/>
                            </a:solidFill>
                            <a:latin typeface="Cambria Math" panose="02040503050406030204" pitchFamily="18" charset="0"/>
                          </a:rPr>
                          <m:t>𝑛</m:t>
                        </m:r>
                        <m:r>
                          <a:rPr lang="en-US" b="0" i="1" baseline="-25000" dirty="0" smtClean="0">
                            <a:solidFill>
                              <a:srgbClr val="0070C0"/>
                            </a:solidFill>
                            <a:latin typeface="Cambria Math" panose="02040503050406030204" pitchFamily="18" charset="0"/>
                          </a:rPr>
                          <m:t>2</m:t>
                        </m:r>
                      </m:e>
                    </m:d>
                  </m:oMath>
                </a14:m>
                <a:endParaRPr lang="en-US" dirty="0"/>
              </a:p>
              <a:p>
                <a:r>
                  <a:rPr lang="en-US" b="1" dirty="0" err="1">
                    <a:solidFill>
                      <a:srgbClr val="0070C0"/>
                    </a:solidFill>
                  </a:rPr>
                  <a:t>B</a:t>
                </a:r>
                <a:r>
                  <a:rPr lang="en-US" b="1" baseline="-25000" dirty="0" err="1">
                    <a:solidFill>
                      <a:srgbClr val="0070C0"/>
                    </a:solidFill>
                  </a:rPr>
                  <a:t>to.</a:t>
                </a:r>
                <a:r>
                  <a:rPr lang="en-US" b="1" dirty="0" err="1">
                    <a:solidFill>
                      <a:srgbClr val="0070C0"/>
                    </a:solidFill>
                  </a:rPr>
                  <a:t>Length</a:t>
                </a:r>
                <a:r>
                  <a:rPr lang="en-US" b="1" dirty="0">
                    <a:solidFill>
                      <a:srgbClr val="0070C0"/>
                    </a:solidFill>
                  </a:rPr>
                  <a:t>() &gt; 1</a:t>
                </a:r>
                <a:endParaRPr lang="en-US" dirty="0"/>
              </a:p>
            </p:txBody>
          </p:sp>
        </mc:Choice>
        <mc:Fallback>
          <p:sp>
            <p:nvSpPr>
              <p:cNvPr id="51" name="Rectangle 50">
                <a:extLst>
                  <a:ext uri="{FF2B5EF4-FFF2-40B4-BE49-F238E27FC236}">
                    <a16:creationId xmlns:a16="http://schemas.microsoft.com/office/drawing/2014/main" id="{D95B42F4-AA0A-4752-A6FC-BAAF3C548F50}"/>
                  </a:ext>
                </a:extLst>
              </p:cNvPr>
              <p:cNvSpPr>
                <a:spLocks noRot="1" noChangeAspect="1" noMove="1" noResize="1" noEditPoints="1" noAdjustHandles="1" noChangeArrowheads="1" noChangeShapeType="1" noTextEdit="1"/>
              </p:cNvSpPr>
              <p:nvPr/>
            </p:nvSpPr>
            <p:spPr>
              <a:xfrm>
                <a:off x="6804374" y="1396920"/>
                <a:ext cx="3597014" cy="923330"/>
              </a:xfrm>
              <a:prstGeom prst="rect">
                <a:avLst/>
              </a:prstGeom>
              <a:blipFill>
                <a:blip r:embed="rId5"/>
                <a:stretch>
                  <a:fillRect l="-1182" t="-2597" b="-8442"/>
                </a:stretch>
              </a:blipFill>
              <a:ln>
                <a:solidFill>
                  <a:schemeClr val="tx1"/>
                </a:solidFill>
              </a:ln>
            </p:spPr>
            <p:txBody>
              <a:bodyPr/>
              <a:lstStyle/>
              <a:p>
                <a:r>
                  <a:rPr lang="en-US">
                    <a:noFill/>
                  </a:rPr>
                  <a:t> </a:t>
                </a:r>
              </a:p>
            </p:txBody>
          </p:sp>
        </mc:Fallback>
      </mc:AlternateContent>
      <p:sp>
        <p:nvSpPr>
          <p:cNvPr id="52" name="TextBox 51">
            <a:extLst>
              <a:ext uri="{FF2B5EF4-FFF2-40B4-BE49-F238E27FC236}">
                <a16:creationId xmlns:a16="http://schemas.microsoft.com/office/drawing/2014/main" id="{1F457D44-C9C5-47C4-9DBA-097E39F849BE}"/>
              </a:ext>
            </a:extLst>
          </p:cNvPr>
          <p:cNvSpPr txBox="1"/>
          <p:nvPr/>
        </p:nvSpPr>
        <p:spPr>
          <a:xfrm>
            <a:off x="1109277" y="1364067"/>
            <a:ext cx="1069969" cy="369332"/>
          </a:xfrm>
          <a:prstGeom prst="rect">
            <a:avLst/>
          </a:prstGeom>
          <a:noFill/>
        </p:spPr>
        <p:txBody>
          <a:bodyPr wrap="square" rtlCol="0">
            <a:spAutoFit/>
          </a:bodyPr>
          <a:lstStyle/>
          <a:p>
            <a:r>
              <a:rPr lang="en-US" dirty="0"/>
              <a:t>Case (1)</a:t>
            </a:r>
          </a:p>
        </p:txBody>
      </p:sp>
      <p:sp>
        <p:nvSpPr>
          <p:cNvPr id="53" name="TextBox 52">
            <a:extLst>
              <a:ext uri="{FF2B5EF4-FFF2-40B4-BE49-F238E27FC236}">
                <a16:creationId xmlns:a16="http://schemas.microsoft.com/office/drawing/2014/main" id="{05725809-9771-4ABA-9AD6-4A420FD0769F}"/>
              </a:ext>
            </a:extLst>
          </p:cNvPr>
          <p:cNvSpPr txBox="1"/>
          <p:nvPr/>
        </p:nvSpPr>
        <p:spPr>
          <a:xfrm>
            <a:off x="4277638" y="1337568"/>
            <a:ext cx="1069969" cy="369332"/>
          </a:xfrm>
          <a:prstGeom prst="rect">
            <a:avLst/>
          </a:prstGeom>
          <a:noFill/>
        </p:spPr>
        <p:txBody>
          <a:bodyPr wrap="square" rtlCol="0">
            <a:spAutoFit/>
          </a:bodyPr>
          <a:lstStyle/>
          <a:p>
            <a:r>
              <a:rPr lang="en-US" dirty="0"/>
              <a:t>Case (3)</a:t>
            </a:r>
          </a:p>
        </p:txBody>
      </p:sp>
      <p:sp>
        <p:nvSpPr>
          <p:cNvPr id="54" name="TextBox 53">
            <a:extLst>
              <a:ext uri="{FF2B5EF4-FFF2-40B4-BE49-F238E27FC236}">
                <a16:creationId xmlns:a16="http://schemas.microsoft.com/office/drawing/2014/main" id="{F529A7E7-AE5A-446B-BEE8-49A43F36FB2C}"/>
              </a:ext>
            </a:extLst>
          </p:cNvPr>
          <p:cNvSpPr txBox="1"/>
          <p:nvPr/>
        </p:nvSpPr>
        <p:spPr>
          <a:xfrm>
            <a:off x="2660921" y="1354166"/>
            <a:ext cx="1069969" cy="369332"/>
          </a:xfrm>
          <a:prstGeom prst="rect">
            <a:avLst/>
          </a:prstGeom>
          <a:noFill/>
        </p:spPr>
        <p:txBody>
          <a:bodyPr wrap="square" rtlCol="0">
            <a:spAutoFit/>
          </a:bodyPr>
          <a:lstStyle/>
          <a:p>
            <a:r>
              <a:rPr lang="en-US" dirty="0"/>
              <a:t>Case (2)</a:t>
            </a:r>
          </a:p>
        </p:txBody>
      </p:sp>
      <p:pic>
        <p:nvPicPr>
          <p:cNvPr id="55" name="Graphic 54" descr="Close">
            <a:extLst>
              <a:ext uri="{FF2B5EF4-FFF2-40B4-BE49-F238E27FC236}">
                <a16:creationId xmlns:a16="http://schemas.microsoft.com/office/drawing/2014/main" id="{710B19A1-1749-45B9-88B4-2091422BB6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6378" y="2421313"/>
            <a:ext cx="914400" cy="914400"/>
          </a:xfrm>
          <a:prstGeom prst="rect">
            <a:avLst/>
          </a:prstGeom>
        </p:spPr>
      </p:pic>
      <mc:AlternateContent xmlns:mc="http://schemas.openxmlformats.org/markup-compatibility/2006">
        <mc:Choice xmlns:a14="http://schemas.microsoft.com/office/drawing/2010/main" Requires="a14">
          <p:sp>
            <p:nvSpPr>
              <p:cNvPr id="56" name="Rectangle 55">
                <a:extLst>
                  <a:ext uri="{FF2B5EF4-FFF2-40B4-BE49-F238E27FC236}">
                    <a16:creationId xmlns:a16="http://schemas.microsoft.com/office/drawing/2014/main" id="{8134938D-A2AD-4D90-9C94-65E6CDEF449C}"/>
                  </a:ext>
                </a:extLst>
              </p:cNvPr>
              <p:cNvSpPr/>
              <p:nvPr/>
            </p:nvSpPr>
            <p:spPr>
              <a:xfrm>
                <a:off x="6804368" y="3554050"/>
                <a:ext cx="3597014" cy="923330"/>
              </a:xfrm>
              <a:prstGeom prst="rect">
                <a:avLst/>
              </a:prstGeom>
              <a:ln>
                <a:solidFill>
                  <a:schemeClr val="tx1"/>
                </a:solidFill>
              </a:ln>
            </p:spPr>
            <p:txBody>
              <a:bodyPr wrap="square">
                <a:spAutoFit/>
              </a:bodyPr>
              <a:lstStyle/>
              <a:p>
                <a:r>
                  <a:rPr lang="en-US" b="1" dirty="0"/>
                  <a:t>Case 3 – looks like Intersection :</a:t>
                </a:r>
              </a:p>
              <a:p>
                <a:r>
                  <a:rPr lang="en-US" b="1" dirty="0" err="1">
                    <a:solidFill>
                      <a:srgbClr val="0070C0"/>
                    </a:solidFill>
                  </a:rPr>
                  <a:t>B</a:t>
                </a:r>
                <a:r>
                  <a:rPr lang="en-US" b="1" baseline="-25000" dirty="0" err="1">
                    <a:solidFill>
                      <a:srgbClr val="0070C0"/>
                    </a:solidFill>
                  </a:rPr>
                  <a:t>to</a:t>
                </a:r>
                <a:r>
                  <a:rPr lang="en-US" b="1" dirty="0">
                    <a:solidFill>
                      <a:srgbClr val="0070C0"/>
                    </a:solidFill>
                  </a:rPr>
                  <a:t> </a:t>
                </a:r>
                <a14:m>
                  <m:oMath xmlns:m="http://schemas.openxmlformats.org/officeDocument/2006/math">
                    <m:r>
                      <a:rPr lang="en-US" dirty="0" smtClean="0">
                        <a:solidFill>
                          <a:srgbClr val="0070C0"/>
                        </a:solidFill>
                        <a:latin typeface="Cambria Math" panose="02040503050406030204" pitchFamily="18" charset="0"/>
                      </a:rPr>
                      <m:t>∈</m:t>
                    </m:r>
                    <m:r>
                      <a:rPr lang="en-US" b="0" i="0" dirty="0" smtClean="0">
                        <a:solidFill>
                          <a:srgbClr val="0070C0"/>
                        </a:solidFill>
                        <a:latin typeface="Cambria Math" panose="02040503050406030204" pitchFamily="18" charset="0"/>
                      </a:rPr>
                      <m:t> </m:t>
                    </m:r>
                    <m:d>
                      <m:dPr>
                        <m:begChr m:val="{"/>
                        <m:endChr m:val="}"/>
                        <m:ctrlPr>
                          <a:rPr lang="en-US" b="0" i="1" dirty="0" smtClean="0">
                            <a:solidFill>
                              <a:srgbClr val="0070C0"/>
                            </a:solidFill>
                            <a:latin typeface="Cambria Math" panose="02040503050406030204" pitchFamily="18" charset="0"/>
                          </a:rPr>
                        </m:ctrlPr>
                      </m:dPr>
                      <m:e>
                        <m:r>
                          <a:rPr lang="en-US" b="0" i="1" dirty="0" smtClean="0">
                            <a:solidFill>
                              <a:srgbClr val="0070C0"/>
                            </a:solidFill>
                            <a:latin typeface="Cambria Math" panose="02040503050406030204" pitchFamily="18" charset="0"/>
                          </a:rPr>
                          <m:t>𝑛</m:t>
                        </m:r>
                        <m:r>
                          <a:rPr lang="en-US" b="0" i="1" baseline="-25000" dirty="0" smtClean="0">
                            <a:solidFill>
                              <a:srgbClr val="0070C0"/>
                            </a:solidFill>
                            <a:latin typeface="Cambria Math" panose="02040503050406030204" pitchFamily="18" charset="0"/>
                          </a:rPr>
                          <m:t>1</m:t>
                        </m:r>
                        <m:r>
                          <a:rPr lang="en-US" b="0" i="1" dirty="0" smtClean="0">
                            <a:solidFill>
                              <a:srgbClr val="0070C0"/>
                            </a:solidFill>
                            <a:latin typeface="Cambria Math" panose="02040503050406030204" pitchFamily="18" charset="0"/>
                          </a:rPr>
                          <m:t>, </m:t>
                        </m:r>
                        <m:r>
                          <a:rPr lang="en-US" b="0" i="1" dirty="0" smtClean="0">
                            <a:solidFill>
                              <a:srgbClr val="0070C0"/>
                            </a:solidFill>
                            <a:latin typeface="Cambria Math" panose="02040503050406030204" pitchFamily="18" charset="0"/>
                          </a:rPr>
                          <m:t>𝐵</m:t>
                        </m:r>
                        <m:r>
                          <a:rPr lang="en-US" b="0" i="1" baseline="-25000" dirty="0" smtClean="0">
                            <a:solidFill>
                              <a:srgbClr val="0070C0"/>
                            </a:solidFill>
                            <a:latin typeface="Cambria Math" panose="02040503050406030204" pitchFamily="18" charset="0"/>
                          </a:rPr>
                          <m:t>2</m:t>
                        </m:r>
                      </m:e>
                    </m:d>
                  </m:oMath>
                </a14:m>
                <a:endParaRPr lang="en-US" dirty="0"/>
              </a:p>
              <a:p>
                <a:r>
                  <a:rPr lang="en-US" b="1" dirty="0" err="1">
                    <a:solidFill>
                      <a:srgbClr val="0070C0"/>
                    </a:solidFill>
                  </a:rPr>
                  <a:t>B</a:t>
                </a:r>
                <a:r>
                  <a:rPr lang="en-US" b="1" baseline="-25000" dirty="0" err="1">
                    <a:solidFill>
                      <a:srgbClr val="0070C0"/>
                    </a:solidFill>
                  </a:rPr>
                  <a:t>to.</a:t>
                </a:r>
                <a:r>
                  <a:rPr lang="en-US" b="1" dirty="0" err="1">
                    <a:solidFill>
                      <a:srgbClr val="0070C0"/>
                    </a:solidFill>
                  </a:rPr>
                  <a:t>Length</a:t>
                </a:r>
                <a:r>
                  <a:rPr lang="en-US" b="1" dirty="0">
                    <a:solidFill>
                      <a:srgbClr val="0070C0"/>
                    </a:solidFill>
                  </a:rPr>
                  <a:t>() &gt; 1</a:t>
                </a:r>
                <a:endParaRPr lang="en-US" dirty="0"/>
              </a:p>
            </p:txBody>
          </p:sp>
        </mc:Choice>
        <mc:Fallback>
          <p:sp>
            <p:nvSpPr>
              <p:cNvPr id="56" name="Rectangle 55">
                <a:extLst>
                  <a:ext uri="{FF2B5EF4-FFF2-40B4-BE49-F238E27FC236}">
                    <a16:creationId xmlns:a16="http://schemas.microsoft.com/office/drawing/2014/main" id="{8134938D-A2AD-4D90-9C94-65E6CDEF449C}"/>
                  </a:ext>
                </a:extLst>
              </p:cNvPr>
              <p:cNvSpPr>
                <a:spLocks noRot="1" noChangeAspect="1" noMove="1" noResize="1" noEditPoints="1" noAdjustHandles="1" noChangeArrowheads="1" noChangeShapeType="1" noTextEdit="1"/>
              </p:cNvSpPr>
              <p:nvPr/>
            </p:nvSpPr>
            <p:spPr>
              <a:xfrm>
                <a:off x="6804368" y="3554050"/>
                <a:ext cx="3597014" cy="923330"/>
              </a:xfrm>
              <a:prstGeom prst="rect">
                <a:avLst/>
              </a:prstGeom>
              <a:blipFill>
                <a:blip r:embed="rId6"/>
                <a:stretch>
                  <a:fillRect l="-1182" t="-2614" b="-9150"/>
                </a:stretch>
              </a:blipFill>
              <a:ln>
                <a:solidFill>
                  <a:schemeClr val="tx1"/>
                </a:solidFill>
              </a:ln>
            </p:spPr>
            <p:txBody>
              <a:bodyPr/>
              <a:lstStyle/>
              <a:p>
                <a:r>
                  <a:rPr lang="en-US">
                    <a:noFill/>
                  </a:rPr>
                  <a:t> </a:t>
                </a:r>
              </a:p>
            </p:txBody>
          </p:sp>
        </mc:Fallback>
      </mc:AlternateContent>
      <p:sp>
        <p:nvSpPr>
          <p:cNvPr id="58" name="Rectangle 57">
            <a:extLst>
              <a:ext uri="{FF2B5EF4-FFF2-40B4-BE49-F238E27FC236}">
                <a16:creationId xmlns:a16="http://schemas.microsoft.com/office/drawing/2014/main" id="{0479CF24-2814-4B4C-B972-59387A310981}"/>
              </a:ext>
            </a:extLst>
          </p:cNvPr>
          <p:cNvSpPr/>
          <p:nvPr/>
        </p:nvSpPr>
        <p:spPr>
          <a:xfrm>
            <a:off x="2810939" y="1906306"/>
            <a:ext cx="515976" cy="276999"/>
          </a:xfrm>
          <a:prstGeom prst="rect">
            <a:avLst/>
          </a:prstGeom>
        </p:spPr>
        <p:txBody>
          <a:bodyPr wrap="square">
            <a:spAutoFit/>
          </a:bodyPr>
          <a:lstStyle/>
          <a:p>
            <a:r>
              <a:rPr lang="en-US" sz="1200" i="1" dirty="0"/>
              <a:t>A2</a:t>
            </a:r>
          </a:p>
        </p:txBody>
      </p:sp>
      <p:sp>
        <p:nvSpPr>
          <p:cNvPr id="59" name="Rectangle 58">
            <a:extLst>
              <a:ext uri="{FF2B5EF4-FFF2-40B4-BE49-F238E27FC236}">
                <a16:creationId xmlns:a16="http://schemas.microsoft.com/office/drawing/2014/main" id="{485AC784-E84D-45A4-A074-57DF00E06397}"/>
              </a:ext>
            </a:extLst>
          </p:cNvPr>
          <p:cNvSpPr/>
          <p:nvPr/>
        </p:nvSpPr>
        <p:spPr>
          <a:xfrm>
            <a:off x="4407083" y="1831910"/>
            <a:ext cx="515976" cy="276999"/>
          </a:xfrm>
          <a:prstGeom prst="rect">
            <a:avLst/>
          </a:prstGeom>
        </p:spPr>
        <p:txBody>
          <a:bodyPr wrap="square">
            <a:spAutoFit/>
          </a:bodyPr>
          <a:lstStyle/>
          <a:p>
            <a:r>
              <a:rPr lang="en-US" sz="1200" i="1" dirty="0"/>
              <a:t>A2</a:t>
            </a:r>
          </a:p>
        </p:txBody>
      </p:sp>
      <p:pic>
        <p:nvPicPr>
          <p:cNvPr id="60" name="Graphic 59" descr="Close">
            <a:extLst>
              <a:ext uri="{FF2B5EF4-FFF2-40B4-BE49-F238E27FC236}">
                <a16:creationId xmlns:a16="http://schemas.microsoft.com/office/drawing/2014/main" id="{BA04C9DB-15D7-4CCD-9CDB-EBACA411C8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6378" y="3526996"/>
            <a:ext cx="914400" cy="914400"/>
          </a:xfrm>
          <a:prstGeom prst="rect">
            <a:avLst/>
          </a:prstGeom>
        </p:spPr>
      </p:pic>
      <p:sp>
        <p:nvSpPr>
          <p:cNvPr id="61" name="Rectangle 60">
            <a:extLst>
              <a:ext uri="{FF2B5EF4-FFF2-40B4-BE49-F238E27FC236}">
                <a16:creationId xmlns:a16="http://schemas.microsoft.com/office/drawing/2014/main" id="{1DAA8384-F82C-43E9-8DA6-8632F5977358}"/>
              </a:ext>
            </a:extLst>
          </p:cNvPr>
          <p:cNvSpPr/>
          <p:nvPr/>
        </p:nvSpPr>
        <p:spPr>
          <a:xfrm>
            <a:off x="498593" y="4901859"/>
            <a:ext cx="6305781" cy="1754326"/>
          </a:xfrm>
          <a:prstGeom prst="rect">
            <a:avLst/>
          </a:prstGeom>
          <a:ln>
            <a:solidFill>
              <a:schemeClr val="tx1"/>
            </a:solidFill>
          </a:ln>
        </p:spPr>
        <p:txBody>
          <a:bodyPr wrap="square">
            <a:spAutoFit/>
          </a:bodyPr>
          <a:lstStyle/>
          <a:p>
            <a:r>
              <a:rPr lang="en-US" b="1" dirty="0"/>
              <a:t>Solution eliminate reversible links :</a:t>
            </a:r>
          </a:p>
          <a:p>
            <a:endParaRPr lang="en-US" dirty="0"/>
          </a:p>
          <a:p>
            <a:endParaRPr lang="en-US" dirty="0">
              <a:solidFill>
                <a:srgbClr val="0070C0"/>
              </a:solidFill>
              <a:latin typeface="Cambria Math" panose="02040503050406030204" pitchFamily="18" charset="0"/>
            </a:endParaRPr>
          </a:p>
          <a:p>
            <a:endParaRPr lang="en-US" b="1" dirty="0">
              <a:solidFill>
                <a:srgbClr val="0070C0"/>
              </a:solidFill>
            </a:endParaRPr>
          </a:p>
          <a:p>
            <a:endParaRPr lang="en-US" b="1" dirty="0">
              <a:solidFill>
                <a:srgbClr val="0070C0"/>
              </a:solidFill>
            </a:endParaRPr>
          </a:p>
          <a:p>
            <a:endParaRPr lang="en-US" b="1" dirty="0">
              <a:solidFill>
                <a:srgbClr val="0070C0"/>
              </a:solidFill>
            </a:endParaRPr>
          </a:p>
        </p:txBody>
      </p:sp>
      <p:sp>
        <p:nvSpPr>
          <p:cNvPr id="14" name="Rectangle 13">
            <a:extLst>
              <a:ext uri="{FF2B5EF4-FFF2-40B4-BE49-F238E27FC236}">
                <a16:creationId xmlns:a16="http://schemas.microsoft.com/office/drawing/2014/main" id="{5F930BBE-960F-44B0-98E3-57068442E5DF}"/>
              </a:ext>
            </a:extLst>
          </p:cNvPr>
          <p:cNvSpPr/>
          <p:nvPr/>
        </p:nvSpPr>
        <p:spPr>
          <a:xfrm>
            <a:off x="3883104" y="5271799"/>
            <a:ext cx="1464503" cy="369332"/>
          </a:xfrm>
          <a:prstGeom prst="rect">
            <a:avLst/>
          </a:prstGeom>
        </p:spPr>
        <p:txBody>
          <a:bodyPr wrap="none">
            <a:spAutoFit/>
          </a:bodyPr>
          <a:lstStyle/>
          <a:p>
            <a:r>
              <a:rPr lang="en-US" b="1" dirty="0"/>
              <a:t>Bi-directional</a:t>
            </a:r>
            <a:endParaRPr lang="en-US" dirty="0"/>
          </a:p>
        </p:txBody>
      </p:sp>
      <p:sp>
        <p:nvSpPr>
          <p:cNvPr id="68" name="Rectangle 67">
            <a:extLst>
              <a:ext uri="{FF2B5EF4-FFF2-40B4-BE49-F238E27FC236}">
                <a16:creationId xmlns:a16="http://schemas.microsoft.com/office/drawing/2014/main" id="{8E95AEFD-0E2A-431C-8F11-09D76799CB28}"/>
              </a:ext>
            </a:extLst>
          </p:cNvPr>
          <p:cNvSpPr/>
          <p:nvPr/>
        </p:nvSpPr>
        <p:spPr>
          <a:xfrm>
            <a:off x="3898452" y="6071955"/>
            <a:ext cx="1608774" cy="369332"/>
          </a:xfrm>
          <a:prstGeom prst="rect">
            <a:avLst/>
          </a:prstGeom>
        </p:spPr>
        <p:txBody>
          <a:bodyPr wrap="none">
            <a:spAutoFit/>
          </a:bodyPr>
          <a:lstStyle/>
          <a:p>
            <a:r>
              <a:rPr lang="en-US" b="1" dirty="0"/>
              <a:t>Uni-directional</a:t>
            </a:r>
            <a:endParaRPr lang="en-US" dirty="0"/>
          </a:p>
        </p:txBody>
      </p:sp>
      <mc:AlternateContent xmlns:mc="http://schemas.openxmlformats.org/markup-compatibility/2006">
        <mc:Choice xmlns:a14="http://schemas.microsoft.com/office/drawing/2010/main" Requires="a14">
          <p:sp>
            <p:nvSpPr>
              <p:cNvPr id="77" name="Rectangle 76">
                <a:extLst>
                  <a:ext uri="{FF2B5EF4-FFF2-40B4-BE49-F238E27FC236}">
                    <a16:creationId xmlns:a16="http://schemas.microsoft.com/office/drawing/2014/main" id="{52991265-1148-4CD5-B8BE-F783449C2078}"/>
                  </a:ext>
                </a:extLst>
              </p:cNvPr>
              <p:cNvSpPr/>
              <p:nvPr/>
            </p:nvSpPr>
            <p:spPr>
              <a:xfrm>
                <a:off x="526977" y="5169887"/>
                <a:ext cx="4567923" cy="1271438"/>
              </a:xfrm>
              <a:prstGeom prst="rect">
                <a:avLst/>
              </a:prstGeom>
            </p:spPr>
            <p:txBody>
              <a:bodyPr wrap="square">
                <a:spAutoFit/>
              </a:bodyPr>
              <a:lstStyle/>
              <a:p>
                <a:r>
                  <a:rPr lang="en-US" sz="2400" b="1" dirty="0">
                    <a:solidFill>
                      <a:srgbClr val="0070C0"/>
                    </a:solidFill>
                  </a:rPr>
                  <a:t>B</a:t>
                </a:r>
                <a:r>
                  <a:rPr lang="en-US" sz="2400" b="1" baseline="-25000" dirty="0" err="1">
                    <a:solidFill>
                      <a:srgbClr val="0070C0"/>
                    </a:solidFill>
                  </a:rPr>
                  <a:t>to</a:t>
                </a:r>
                <a:r>
                  <a:rPr lang="en-US" sz="2400" b="1" dirty="0">
                    <a:solidFill>
                      <a:srgbClr val="0070C0"/>
                    </a:solidFill>
                  </a:rPr>
                  <a:t> </a:t>
                </a:r>
                <a14:m>
                  <m:oMath xmlns:m="http://schemas.openxmlformats.org/officeDocument/2006/math">
                    <m:r>
                      <a:rPr lang="en-US" sz="2400" dirty="0">
                        <a:solidFill>
                          <a:srgbClr val="0070C0"/>
                        </a:solidFill>
                        <a:latin typeface="Cambria Math" panose="02040503050406030204" pitchFamily="18" charset="0"/>
                      </a:rPr>
                      <m:t>∈ </m:t>
                    </m:r>
                    <m:d>
                      <m:dPr>
                        <m:begChr m:val="{"/>
                        <m:endChr m:val="}"/>
                        <m:ctrlPr>
                          <a:rPr lang="en-US" sz="2400" i="1" dirty="0">
                            <a:solidFill>
                              <a:srgbClr val="0070C0"/>
                            </a:solidFill>
                            <a:latin typeface="Cambria Math" panose="02040503050406030204" pitchFamily="18" charset="0"/>
                          </a:rPr>
                        </m:ctrlPr>
                      </m:dPr>
                      <m:e>
                        <m:r>
                          <a:rPr lang="en-US" sz="2400" i="1" dirty="0">
                            <a:solidFill>
                              <a:srgbClr val="0070C0"/>
                            </a:solidFill>
                            <a:latin typeface="Cambria Math" panose="02040503050406030204" pitchFamily="18" charset="0"/>
                          </a:rPr>
                          <m:t>𝑛</m:t>
                        </m:r>
                        <m:r>
                          <a:rPr lang="en-US" sz="2400" i="1" baseline="-25000" dirty="0">
                            <a:solidFill>
                              <a:srgbClr val="0070C0"/>
                            </a:solidFill>
                            <a:latin typeface="Cambria Math" panose="02040503050406030204" pitchFamily="18" charset="0"/>
                          </a:rPr>
                          <m:t>1</m:t>
                        </m:r>
                        <m:r>
                          <a:rPr lang="en-US" sz="2400" i="1" dirty="0">
                            <a:solidFill>
                              <a:srgbClr val="0070C0"/>
                            </a:solidFill>
                            <a:latin typeface="Cambria Math" panose="02040503050406030204" pitchFamily="18" charset="0"/>
                          </a:rPr>
                          <m:t>, </m:t>
                        </m:r>
                        <m:r>
                          <a:rPr lang="en-US" sz="2400" i="1" dirty="0">
                            <a:solidFill>
                              <a:srgbClr val="0070C0"/>
                            </a:solidFill>
                            <a:latin typeface="Cambria Math" panose="02040503050406030204" pitchFamily="18" charset="0"/>
                          </a:rPr>
                          <m:t>𝐴</m:t>
                        </m:r>
                        <m:r>
                          <a:rPr lang="en-US" sz="2400" i="1" baseline="-25000" dirty="0">
                            <a:solidFill>
                              <a:srgbClr val="0070C0"/>
                            </a:solidFill>
                            <a:latin typeface="Cambria Math" panose="02040503050406030204" pitchFamily="18" charset="0"/>
                          </a:rPr>
                          <m:t>2</m:t>
                        </m:r>
                        <m:r>
                          <a:rPr lang="en-US" sz="2400" i="1" dirty="0">
                            <a:solidFill>
                              <a:srgbClr val="0070C0"/>
                            </a:solidFill>
                            <a:latin typeface="Cambria Math" panose="02040503050406030204" pitchFamily="18" charset="0"/>
                          </a:rPr>
                          <m:t>, </m:t>
                        </m:r>
                        <m:r>
                          <a:rPr lang="en-US" sz="2400" i="1" dirty="0">
                            <a:solidFill>
                              <a:srgbClr val="0070C0"/>
                            </a:solidFill>
                            <a:latin typeface="Cambria Math" panose="02040503050406030204" pitchFamily="18" charset="0"/>
                          </a:rPr>
                          <m:t>𝐵</m:t>
                        </m:r>
                        <m:r>
                          <a:rPr lang="en-US" sz="2400" i="1" baseline="-25000" dirty="0">
                            <a:solidFill>
                              <a:srgbClr val="0070C0"/>
                            </a:solidFill>
                            <a:latin typeface="Cambria Math" panose="02040503050406030204" pitchFamily="18" charset="0"/>
                          </a:rPr>
                          <m:t>2</m:t>
                        </m:r>
                      </m:e>
                    </m:d>
                    <m:d>
                      <m:dPr>
                        <m:begChr m:val="{"/>
                        <m:endChr m:val=""/>
                        <m:ctrlPr>
                          <a:rPr lang="en-US" sz="2400" dirty="0" smtClean="0">
                            <a:latin typeface="Cambria Math" panose="02040503050406030204" pitchFamily="18" charset="0"/>
                          </a:rPr>
                        </m:ctrlPr>
                      </m:dPr>
                      <m:e>
                        <m:m>
                          <m:mPr>
                            <m:plcHide m:val="on"/>
                            <m:mcs>
                              <m:mc>
                                <m:mcPr>
                                  <m:count m:val="1"/>
                                  <m:mcJc m:val="center"/>
                                </m:mcPr>
                              </m:mc>
                            </m:mcs>
                            <m:ctrlPr>
                              <a:rPr lang="en-US" sz="2400" dirty="0">
                                <a:latin typeface="Cambria Math" panose="02040503050406030204" pitchFamily="18" charset="0"/>
                              </a:rPr>
                            </m:ctrlPr>
                          </m:mPr>
                          <m:mr>
                            <m:e>
                              <m:sSubSup>
                                <m:sSubSupPr>
                                  <m:ctrlPr>
                                    <a:rPr lang="en-US" sz="2400" dirty="0">
                                      <a:latin typeface="Cambria Math" panose="02040503050406030204" pitchFamily="18" charset="0"/>
                                    </a:rPr>
                                  </m:ctrlPr>
                                </m:sSubSupPr>
                                <m:e>
                                  <m:r>
                                    <a:rPr lang="en-US" sz="2400" b="0" i="1" dirty="0" smtClean="0">
                                      <a:latin typeface="Cambria Math" panose="02040503050406030204" pitchFamily="18" charset="0"/>
                                    </a:rPr>
                                    <m:t>  </m:t>
                                  </m:r>
                                </m:e>
                                <m:sub>
                                  <m:r>
                                    <m:rPr>
                                      <m:sty m:val="p"/>
                                    </m:rPr>
                                    <a:rPr lang="en-US" sz="2400" dirty="0">
                                      <a:solidFill>
                                        <a:srgbClr val="0070C0"/>
                                      </a:solidFill>
                                      <a:latin typeface="Cambria Math" panose="02040503050406030204" pitchFamily="18" charset="0"/>
                                    </a:rPr>
                                    <m:t>A</m:t>
                                  </m:r>
                                  <m:r>
                                    <a:rPr lang="en-US" sz="2400" dirty="0">
                                      <a:solidFill>
                                        <a:srgbClr val="0070C0"/>
                                      </a:solidFill>
                                      <a:latin typeface="Cambria Math" panose="02040503050406030204" pitchFamily="18" charset="0"/>
                                    </a:rPr>
                                    <m:t> </m:t>
                                  </m:r>
                                  <m:r>
                                    <a:rPr lang="en-US" sz="2400" i="1" dirty="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 </m:t>
                                  </m:r>
                                  <m:r>
                                    <m:rPr>
                                      <m:nor/>
                                    </m:rPr>
                                    <a:rPr lang="en-US" sz="2400" b="1" dirty="0">
                                      <a:solidFill>
                                        <a:srgbClr val="0070C0"/>
                                      </a:solidFill>
                                    </a:rPr>
                                    <m:t>B</m:t>
                                  </m:r>
                                  <m:r>
                                    <m:rPr>
                                      <m:nor/>
                                    </m:rPr>
                                    <a:rPr lang="en-US" sz="2400" b="1" baseline="-25000" dirty="0">
                                      <a:solidFill>
                                        <a:srgbClr val="0070C0"/>
                                      </a:solidFill>
                                    </a:rPr>
                                    <m:t>to</m:t>
                                  </m:r>
                                  <m:r>
                                    <m:rPr>
                                      <m:nor/>
                                    </m:rPr>
                                    <a:rPr lang="en-US" sz="2400" b="1" dirty="0">
                                      <a:solidFill>
                                        <a:srgbClr val="0070C0"/>
                                      </a:solidFill>
                                    </a:rPr>
                                    <m:t> </m:t>
                                  </m:r>
                                </m:sub>
                                <m:sup>
                                  <m:eqArr>
                                    <m:eqArrPr>
                                      <m:ctrlPr>
                                        <a:rPr lang="en-US" sz="2400" dirty="0" smtClean="0">
                                          <a:solidFill>
                                            <a:srgbClr val="0070C0"/>
                                          </a:solidFill>
                                          <a:latin typeface="Cambria Math" panose="02040503050406030204" pitchFamily="18" charset="0"/>
                                        </a:rPr>
                                      </m:ctrlPr>
                                    </m:eqArrPr>
                                    <m:e>
                                      <m:r>
                                        <m:rPr>
                                          <m:sty m:val="p"/>
                                        </m:rPr>
                                        <a:rPr lang="en-US" sz="2400" dirty="0">
                                          <a:solidFill>
                                            <a:srgbClr val="0070C0"/>
                                          </a:solidFill>
                                          <a:latin typeface="Cambria Math" panose="02040503050406030204" pitchFamily="18" charset="0"/>
                                        </a:rPr>
                                        <m:t>A</m:t>
                                      </m:r>
                                      <m:r>
                                        <a:rPr lang="en-US" sz="2400" dirty="0">
                                          <a:solidFill>
                                            <a:srgbClr val="0070C0"/>
                                          </a:solidFill>
                                          <a:latin typeface="Cambria Math" panose="02040503050406030204" pitchFamily="18" charset="0"/>
                                        </a:rPr>
                                        <m:t> ∈ </m:t>
                                      </m:r>
                                      <m:r>
                                        <m:rPr>
                                          <m:nor/>
                                        </m:rPr>
                                        <a:rPr lang="en-US" sz="2400" b="1" dirty="0">
                                          <a:solidFill>
                                            <a:srgbClr val="0070C0"/>
                                          </a:solidFill>
                                        </a:rPr>
                                        <m:t>B</m:t>
                                      </m:r>
                                      <m:r>
                                        <m:rPr>
                                          <m:nor/>
                                        </m:rPr>
                                        <a:rPr lang="en-US" sz="2400" b="1" baseline="-25000" dirty="0">
                                          <a:solidFill>
                                            <a:srgbClr val="0070C0"/>
                                          </a:solidFill>
                                        </a:rPr>
                                        <m:t>to</m:t>
                                      </m:r>
                                    </m:e>
                                    <m:e/>
                                    <m:e>
                                      <m:r>
                                        <m:rPr>
                                          <m:nor/>
                                        </m:rPr>
                                        <a:rPr lang="en-US" sz="2400" b="1" dirty="0">
                                          <a:solidFill>
                                            <a:srgbClr val="0070C0"/>
                                          </a:solidFill>
                                        </a:rPr>
                                        <m:t> </m:t>
                                      </m:r>
                                    </m:e>
                                    <m:e/>
                                  </m:eqArr>
                                </m:sup>
                              </m:sSubSup>
                            </m:e>
                          </m:mr>
                        </m:m>
                      </m:e>
                    </m:d>
                  </m:oMath>
                </a14:m>
                <a:endParaRPr lang="en-US" sz="2400" dirty="0"/>
              </a:p>
            </p:txBody>
          </p:sp>
        </mc:Choice>
        <mc:Fallback>
          <p:sp>
            <p:nvSpPr>
              <p:cNvPr id="77" name="Rectangle 76">
                <a:extLst>
                  <a:ext uri="{FF2B5EF4-FFF2-40B4-BE49-F238E27FC236}">
                    <a16:creationId xmlns:a16="http://schemas.microsoft.com/office/drawing/2014/main" id="{52991265-1148-4CD5-B8BE-F783449C2078}"/>
                  </a:ext>
                </a:extLst>
              </p:cNvPr>
              <p:cNvSpPr>
                <a:spLocks noRot="1" noChangeAspect="1" noMove="1" noResize="1" noEditPoints="1" noAdjustHandles="1" noChangeArrowheads="1" noChangeShapeType="1" noTextEdit="1"/>
              </p:cNvSpPr>
              <p:nvPr/>
            </p:nvSpPr>
            <p:spPr>
              <a:xfrm>
                <a:off x="526977" y="5169887"/>
                <a:ext cx="4567923" cy="1271438"/>
              </a:xfrm>
              <a:prstGeom prst="rect">
                <a:avLst/>
              </a:prstGeom>
              <a:blipFill>
                <a:blip r:embed="rId7"/>
                <a:stretch>
                  <a:fillRect l="-2000"/>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197D7ED1-9C94-4C9D-AB66-27961E6A12DC}"/>
              </a:ext>
            </a:extLst>
          </p:cNvPr>
          <p:cNvGrpSpPr/>
          <p:nvPr/>
        </p:nvGrpSpPr>
        <p:grpSpPr>
          <a:xfrm>
            <a:off x="7442372" y="5286612"/>
            <a:ext cx="3900692" cy="1072313"/>
            <a:chOff x="7442372" y="5286612"/>
            <a:chExt cx="3900692" cy="1072313"/>
          </a:xfrm>
        </p:grpSpPr>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CD9017F7-617A-4B49-B7A8-91F54A9554E8}"/>
                    </a:ext>
                  </a:extLst>
                </p:cNvPr>
                <p:cNvSpPr/>
                <p:nvPr/>
              </p:nvSpPr>
              <p:spPr>
                <a:xfrm>
                  <a:off x="7442372" y="5286612"/>
                  <a:ext cx="3900692" cy="646331"/>
                </a:xfrm>
                <a:prstGeom prst="rect">
                  <a:avLst/>
                </a:prstGeom>
              </p:spPr>
              <p:txBody>
                <a:bodyPr wrap="square">
                  <a:spAutoFit/>
                </a:bodyPr>
                <a:lstStyle/>
                <a:p>
                  <a:r>
                    <a:rPr lang="en-US" dirty="0"/>
                    <a:t>If </a:t>
                  </a:r>
                  <a14:m>
                    <m:oMath xmlns:m="http://schemas.openxmlformats.org/officeDocument/2006/math">
                      <m:r>
                        <m:rPr>
                          <m:sty m:val="p"/>
                        </m:rPr>
                        <a:rPr lang="en-US" dirty="0">
                          <a:solidFill>
                            <a:srgbClr val="0070C0"/>
                          </a:solidFill>
                          <a:latin typeface="Cambria Math" panose="02040503050406030204" pitchFamily="18" charset="0"/>
                        </a:rPr>
                        <m:t>A</m:t>
                      </m:r>
                      <m:r>
                        <a:rPr lang="en-US" dirty="0">
                          <a:solidFill>
                            <a:srgbClr val="0070C0"/>
                          </a:solidFill>
                          <a:latin typeface="Cambria Math" panose="02040503050406030204" pitchFamily="18" charset="0"/>
                        </a:rPr>
                        <m:t> ∈</m:t>
                      </m:r>
                      <m:r>
                        <m:rPr>
                          <m:nor/>
                        </m:rPr>
                        <a:rPr lang="en-US" b="1" dirty="0">
                          <a:solidFill>
                            <a:srgbClr val="0070C0"/>
                          </a:solidFill>
                        </a:rPr>
                        <m:t>B</m:t>
                      </m:r>
                      <m:r>
                        <m:rPr>
                          <m:nor/>
                        </m:rPr>
                        <a:rPr lang="en-US" b="1" baseline="-25000" dirty="0">
                          <a:solidFill>
                            <a:srgbClr val="0070C0"/>
                          </a:solidFill>
                        </a:rPr>
                        <m:t>to</m:t>
                      </m:r>
                      <m:r>
                        <m:rPr>
                          <m:nor/>
                        </m:rPr>
                        <a:rPr lang="en-US" b="1" i="0" baseline="-25000" dirty="0" smtClean="0">
                          <a:solidFill>
                            <a:srgbClr val="0070C0"/>
                          </a:solidFill>
                        </a:rPr>
                        <m:t>  </m:t>
                      </m:r>
                    </m:oMath>
                  </a14:m>
                  <a:r>
                    <a:rPr lang="en-US" dirty="0"/>
                    <a:t>then compute </a:t>
                  </a:r>
                  <a14:m>
                    <m:oMath xmlns:m="http://schemas.openxmlformats.org/officeDocument/2006/math">
                      <m:r>
                        <m:rPr>
                          <m:sty m:val="p"/>
                        </m:rPr>
                        <a:rPr lang="en-US" dirty="0">
                          <a:solidFill>
                            <a:srgbClr val="0070C0"/>
                          </a:solidFill>
                          <a:latin typeface="Cambria Math" panose="02040503050406030204" pitchFamily="18" charset="0"/>
                        </a:rPr>
                        <m:t>A</m:t>
                      </m:r>
                      <m:r>
                        <a:rPr lang="en-US" dirty="0">
                          <a:solidFill>
                            <a:srgbClr val="0070C0"/>
                          </a:solidFill>
                          <a:latin typeface="Cambria Math" panose="02040503050406030204" pitchFamily="18" charset="0"/>
                        </a:rPr>
                        <m:t> </m:t>
                      </m:r>
                      <m:r>
                        <a:rPr lang="en-US" i="1" dirty="0">
                          <a:solidFill>
                            <a:srgbClr val="0070C0"/>
                          </a:solidFill>
                          <a:latin typeface="Cambria Math" panose="02040503050406030204" pitchFamily="18" charset="0"/>
                        </a:rPr>
                        <m:t>∉</m:t>
                      </m:r>
                      <m:r>
                        <m:rPr>
                          <m:nor/>
                        </m:rPr>
                        <a:rPr lang="en-US" b="1" dirty="0">
                          <a:solidFill>
                            <a:srgbClr val="0070C0"/>
                          </a:solidFill>
                        </a:rPr>
                        <m:t>B</m:t>
                      </m:r>
                      <m:r>
                        <m:rPr>
                          <m:nor/>
                        </m:rPr>
                        <a:rPr lang="en-US" b="1" dirty="0">
                          <a:solidFill>
                            <a:srgbClr val="0070C0"/>
                          </a:solidFill>
                        </a:rPr>
                        <m:t>`</m:t>
                      </m:r>
                      <m:r>
                        <m:rPr>
                          <m:nor/>
                        </m:rPr>
                        <a:rPr lang="en-US" b="1" baseline="-25000" dirty="0">
                          <a:solidFill>
                            <a:srgbClr val="0070C0"/>
                          </a:solidFill>
                        </a:rPr>
                        <m:t>to</m:t>
                      </m:r>
                    </m:oMath>
                  </a14:m>
                  <a:endParaRPr lang="en-US" b="1" dirty="0">
                    <a:solidFill>
                      <a:srgbClr val="0070C0"/>
                    </a:solidFill>
                  </a:endParaRPr>
                </a:p>
                <a:p>
                  <a:endParaRPr lang="en-US" dirty="0">
                    <a:solidFill>
                      <a:srgbClr val="0070C0"/>
                    </a:solidFill>
                    <a:latin typeface="Cambria Math" panose="02040503050406030204" pitchFamily="18" charset="0"/>
                  </a:endParaRPr>
                </a:p>
              </p:txBody>
            </p:sp>
          </mc:Choice>
          <mc:Fallback>
            <p:sp>
              <p:nvSpPr>
                <p:cNvPr id="12" name="Rectangle 11">
                  <a:extLst>
                    <a:ext uri="{FF2B5EF4-FFF2-40B4-BE49-F238E27FC236}">
                      <a16:creationId xmlns:a16="http://schemas.microsoft.com/office/drawing/2014/main" id="{CD9017F7-617A-4B49-B7A8-91F54A9554E8}"/>
                    </a:ext>
                  </a:extLst>
                </p:cNvPr>
                <p:cNvSpPr>
                  <a:spLocks noRot="1" noChangeAspect="1" noMove="1" noResize="1" noEditPoints="1" noAdjustHandles="1" noChangeArrowheads="1" noChangeShapeType="1" noTextEdit="1"/>
                </p:cNvSpPr>
                <p:nvPr/>
              </p:nvSpPr>
              <p:spPr>
                <a:xfrm>
                  <a:off x="7442372" y="5286612"/>
                  <a:ext cx="3900692" cy="646331"/>
                </a:xfrm>
                <a:prstGeom prst="rect">
                  <a:avLst/>
                </a:prstGeom>
                <a:blipFill>
                  <a:blip r:embed="rId8"/>
                  <a:stretch>
                    <a:fillRect l="-1406"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760E715A-EA97-49B0-8991-DE70B8B8FB78}"/>
                    </a:ext>
                  </a:extLst>
                </p:cNvPr>
                <p:cNvSpPr/>
                <p:nvPr/>
              </p:nvSpPr>
              <p:spPr>
                <a:xfrm>
                  <a:off x="7941281" y="5648233"/>
                  <a:ext cx="1524905" cy="369332"/>
                </a:xfrm>
                <a:prstGeom prst="rect">
                  <a:avLst/>
                </a:prstGeom>
              </p:spPr>
              <p:txBody>
                <a:bodyPr wrap="none">
                  <a:spAutoFit/>
                </a:bodyPr>
                <a:lstStyle/>
                <a:p>
                  <a:r>
                    <a:rPr lang="en-US" b="1" dirty="0">
                      <a:solidFill>
                        <a:srgbClr val="0070C0"/>
                      </a:solidFill>
                    </a:rPr>
                    <a:t>B`</a:t>
                  </a:r>
                  <a:r>
                    <a:rPr lang="en-US" b="1" baseline="-25000" dirty="0" err="1">
                      <a:solidFill>
                        <a:srgbClr val="0070C0"/>
                      </a:solidFill>
                    </a:rPr>
                    <a:t>to</a:t>
                  </a:r>
                  <a:r>
                    <a:rPr lang="en-US" b="1" dirty="0">
                      <a:solidFill>
                        <a:srgbClr val="0070C0"/>
                      </a:solidFill>
                    </a:rPr>
                    <a:t> </a:t>
                  </a:r>
                  <a14:m>
                    <m:oMath xmlns:m="http://schemas.openxmlformats.org/officeDocument/2006/math">
                      <m:r>
                        <a:rPr lang="en-US" dirty="0" smtClean="0">
                          <a:solidFill>
                            <a:srgbClr val="0070C0"/>
                          </a:solidFill>
                          <a:latin typeface="Cambria Math" panose="02040503050406030204" pitchFamily="18" charset="0"/>
                        </a:rPr>
                        <m:t>=</m:t>
                      </m:r>
                      <m:r>
                        <m:rPr>
                          <m:nor/>
                        </m:rPr>
                        <a:rPr lang="en-US" b="1" dirty="0">
                          <a:solidFill>
                            <a:srgbClr val="0070C0"/>
                          </a:solidFill>
                        </a:rPr>
                        <m:t>B</m:t>
                      </m:r>
                      <m:r>
                        <m:rPr>
                          <m:nor/>
                        </m:rPr>
                        <a:rPr lang="en-US" b="1" baseline="-25000" dirty="0">
                          <a:solidFill>
                            <a:srgbClr val="0070C0"/>
                          </a:solidFill>
                        </a:rPr>
                        <m:t>to</m:t>
                      </m:r>
                      <m:r>
                        <a:rPr lang="en-US" b="0" i="1" baseline="-25000" dirty="0" smtClean="0">
                          <a:solidFill>
                            <a:srgbClr val="0070C0"/>
                          </a:solidFill>
                          <a:latin typeface="Cambria Math" panose="02040503050406030204" pitchFamily="18" charset="0"/>
                        </a:rPr>
                        <m:t> </m:t>
                      </m:r>
                      <m:r>
                        <a:rPr lang="en-US" b="0" i="1" dirty="0" smtClean="0">
                          <a:solidFill>
                            <a:srgbClr val="0070C0"/>
                          </a:solidFill>
                          <a:latin typeface="Cambria Math" panose="02040503050406030204" pitchFamily="18" charset="0"/>
                        </a:rPr>
                        <m:t>−</m:t>
                      </m:r>
                    </m:oMath>
                  </a14:m>
                  <a:r>
                    <a:rPr lang="en-US" dirty="0"/>
                    <a:t> </a:t>
                  </a:r>
                  <a:r>
                    <a:rPr lang="en-US" b="1" dirty="0">
                      <a:solidFill>
                        <a:srgbClr val="0070C0"/>
                      </a:solidFill>
                    </a:rPr>
                    <a:t>A</a:t>
                  </a:r>
                </a:p>
              </p:txBody>
            </p:sp>
          </mc:Choice>
          <mc:Fallback>
            <p:sp>
              <p:nvSpPr>
                <p:cNvPr id="13" name="Rectangle 12">
                  <a:extLst>
                    <a:ext uri="{FF2B5EF4-FFF2-40B4-BE49-F238E27FC236}">
                      <a16:creationId xmlns:a16="http://schemas.microsoft.com/office/drawing/2014/main" id="{760E715A-EA97-49B0-8991-DE70B8B8FB78}"/>
                    </a:ext>
                  </a:extLst>
                </p:cNvPr>
                <p:cNvSpPr>
                  <a:spLocks noRot="1" noChangeAspect="1" noMove="1" noResize="1" noEditPoints="1" noAdjustHandles="1" noChangeArrowheads="1" noChangeShapeType="1" noTextEdit="1"/>
                </p:cNvSpPr>
                <p:nvPr/>
              </p:nvSpPr>
              <p:spPr>
                <a:xfrm>
                  <a:off x="7941281" y="5648233"/>
                  <a:ext cx="1524905" cy="369332"/>
                </a:xfrm>
                <a:prstGeom prst="rect">
                  <a:avLst/>
                </a:prstGeom>
                <a:blipFill>
                  <a:blip r:embed="rId9"/>
                  <a:stretch>
                    <a:fillRect l="-3600" t="-10000" r="-2400" b="-26667"/>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6BE5255A-1EBE-4D37-A1AD-01CF1E154601}"/>
                </a:ext>
              </a:extLst>
            </p:cNvPr>
            <p:cNvSpPr/>
            <p:nvPr/>
          </p:nvSpPr>
          <p:spPr>
            <a:xfrm>
              <a:off x="7987449" y="5989593"/>
              <a:ext cx="1689950" cy="369332"/>
            </a:xfrm>
            <a:prstGeom prst="rect">
              <a:avLst/>
            </a:prstGeom>
          </p:spPr>
          <p:txBody>
            <a:bodyPr wrap="none">
              <a:spAutoFit/>
            </a:bodyPr>
            <a:lstStyle/>
            <a:p>
              <a:r>
                <a:rPr lang="en-US" b="1" dirty="0" err="1">
                  <a:solidFill>
                    <a:srgbClr val="0070C0"/>
                  </a:solidFill>
                </a:rPr>
                <a:t>B`</a:t>
              </a:r>
              <a:r>
                <a:rPr lang="en-US" b="1" baseline="-25000" dirty="0" err="1">
                  <a:solidFill>
                    <a:srgbClr val="0070C0"/>
                  </a:solidFill>
                </a:rPr>
                <a:t>to.</a:t>
              </a:r>
              <a:r>
                <a:rPr lang="en-US" b="1" dirty="0" err="1">
                  <a:solidFill>
                    <a:srgbClr val="0070C0"/>
                  </a:solidFill>
                </a:rPr>
                <a:t>Length</a:t>
              </a:r>
              <a:r>
                <a:rPr lang="en-US" b="1" dirty="0">
                  <a:solidFill>
                    <a:srgbClr val="0070C0"/>
                  </a:solidFill>
                </a:rPr>
                <a:t>() &gt; 1</a:t>
              </a:r>
              <a:endParaRPr lang="en-US" dirty="0"/>
            </a:p>
          </p:txBody>
        </p:sp>
      </p:grpSp>
    </p:spTree>
    <p:extLst>
      <p:ext uri="{BB962C8B-B14F-4D97-AF65-F5344CB8AC3E}">
        <p14:creationId xmlns:p14="http://schemas.microsoft.com/office/powerpoint/2010/main" val="345785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45" grpId="0" animBg="1"/>
      <p:bldP spid="51" grpId="0" animBg="1"/>
      <p:bldP spid="56" grpId="0" animBg="1"/>
      <p:bldP spid="61" grpId="0" animBg="1"/>
      <p:bldP spid="14" grpId="0"/>
      <p:bldP spid="68" grpId="0"/>
      <p:bldP spid="7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341C-65F7-4D59-B8C9-6CF5A688F324}"/>
              </a:ext>
            </a:extLst>
          </p:cNvPr>
          <p:cNvSpPr>
            <a:spLocks noGrp="1"/>
          </p:cNvSpPr>
          <p:nvPr>
            <p:ph type="title"/>
          </p:nvPr>
        </p:nvSpPr>
        <p:spPr>
          <a:xfrm>
            <a:off x="838200" y="365126"/>
            <a:ext cx="10515600" cy="688612"/>
          </a:xfrm>
        </p:spPr>
        <p:txBody>
          <a:bodyPr>
            <a:normAutofit fontScale="90000"/>
          </a:bodyPr>
          <a:lstStyle/>
          <a:p>
            <a:r>
              <a:rPr lang="en-US" dirty="0"/>
              <a:t>Intersection vs Overpass</a:t>
            </a:r>
          </a:p>
        </p:txBody>
      </p:sp>
      <p:sp>
        <p:nvSpPr>
          <p:cNvPr id="96" name="TextBox 95">
            <a:extLst>
              <a:ext uri="{FF2B5EF4-FFF2-40B4-BE49-F238E27FC236}">
                <a16:creationId xmlns:a16="http://schemas.microsoft.com/office/drawing/2014/main" id="{3D720EA3-D79C-4835-B96F-5FAC6B62E12C}"/>
              </a:ext>
            </a:extLst>
          </p:cNvPr>
          <p:cNvSpPr txBox="1"/>
          <p:nvPr/>
        </p:nvSpPr>
        <p:spPr>
          <a:xfrm>
            <a:off x="675768" y="1155654"/>
            <a:ext cx="1745245" cy="369332"/>
          </a:xfrm>
          <a:prstGeom prst="rect">
            <a:avLst/>
          </a:prstGeom>
          <a:noFill/>
        </p:spPr>
        <p:txBody>
          <a:bodyPr wrap="square" rtlCol="0">
            <a:spAutoFit/>
          </a:bodyPr>
          <a:lstStyle/>
          <a:p>
            <a:r>
              <a:rPr lang="en-US" dirty="0"/>
              <a:t>Intersection</a:t>
            </a:r>
          </a:p>
        </p:txBody>
      </p:sp>
      <p:sp>
        <p:nvSpPr>
          <p:cNvPr id="99" name="TextBox 98">
            <a:extLst>
              <a:ext uri="{FF2B5EF4-FFF2-40B4-BE49-F238E27FC236}">
                <a16:creationId xmlns:a16="http://schemas.microsoft.com/office/drawing/2014/main" id="{B613E8A4-FD5B-4F0B-8A49-103ED364C18A}"/>
              </a:ext>
            </a:extLst>
          </p:cNvPr>
          <p:cNvSpPr txBox="1"/>
          <p:nvPr/>
        </p:nvSpPr>
        <p:spPr>
          <a:xfrm>
            <a:off x="3209323" y="1137479"/>
            <a:ext cx="4345574" cy="369332"/>
          </a:xfrm>
          <a:prstGeom prst="rect">
            <a:avLst/>
          </a:prstGeom>
          <a:noFill/>
        </p:spPr>
        <p:txBody>
          <a:bodyPr wrap="square" rtlCol="0">
            <a:spAutoFit/>
          </a:bodyPr>
          <a:lstStyle/>
          <a:p>
            <a:r>
              <a:rPr lang="en-US" dirty="0"/>
              <a:t>Overpass</a:t>
            </a:r>
            <a:endParaRPr lang="en-US" b="1" dirty="0">
              <a:solidFill>
                <a:srgbClr val="0070C0"/>
              </a:solidFill>
            </a:endParaRPr>
          </a:p>
        </p:txBody>
      </p:sp>
      <p:sp>
        <p:nvSpPr>
          <p:cNvPr id="128" name="Rectangle 127">
            <a:extLst>
              <a:ext uri="{FF2B5EF4-FFF2-40B4-BE49-F238E27FC236}">
                <a16:creationId xmlns:a16="http://schemas.microsoft.com/office/drawing/2014/main" id="{45D57F09-6019-4331-BAAE-5CD357A01773}"/>
              </a:ext>
            </a:extLst>
          </p:cNvPr>
          <p:cNvSpPr/>
          <p:nvPr/>
        </p:nvSpPr>
        <p:spPr>
          <a:xfrm>
            <a:off x="12699359" y="1340320"/>
            <a:ext cx="1707955" cy="276999"/>
          </a:xfrm>
          <a:prstGeom prst="rect">
            <a:avLst/>
          </a:prstGeom>
        </p:spPr>
        <p:txBody>
          <a:bodyPr wrap="square">
            <a:spAutoFit/>
          </a:bodyPr>
          <a:lstStyle/>
          <a:p>
            <a:r>
              <a:rPr lang="en-US" sz="1200" i="1" dirty="0" err="1"/>
              <a:t>Next_Bnode</a:t>
            </a:r>
            <a:r>
              <a:rPr lang="en-US" sz="1200" i="1" dirty="0"/>
              <a:t> ?</a:t>
            </a:r>
          </a:p>
        </p:txBody>
      </p:sp>
      <mc:AlternateContent xmlns:mc="http://schemas.openxmlformats.org/markup-compatibility/2006">
        <mc:Choice xmlns:a14="http://schemas.microsoft.com/office/drawing/2010/main" Requires="a14">
          <p:sp>
            <p:nvSpPr>
              <p:cNvPr id="132" name="Rectangle 131">
                <a:extLst>
                  <a:ext uri="{FF2B5EF4-FFF2-40B4-BE49-F238E27FC236}">
                    <a16:creationId xmlns:a16="http://schemas.microsoft.com/office/drawing/2014/main" id="{8FFB17BD-5766-42CA-B92A-DE91A7BF8CDB}"/>
                  </a:ext>
                </a:extLst>
              </p:cNvPr>
              <p:cNvSpPr/>
              <p:nvPr/>
            </p:nvSpPr>
            <p:spPr>
              <a:xfrm>
                <a:off x="6486087" y="2730548"/>
                <a:ext cx="3978713" cy="923330"/>
              </a:xfrm>
              <a:prstGeom prst="rect">
                <a:avLst/>
              </a:prstGeom>
              <a:ln>
                <a:noFill/>
              </a:ln>
            </p:spPr>
            <p:txBody>
              <a:bodyPr wrap="square">
                <a:spAutoFit/>
              </a:bodyPr>
              <a:lstStyle/>
              <a:p>
                <a:r>
                  <a:rPr lang="en-US" b="1" dirty="0"/>
                  <a:t>Elevation Check:</a:t>
                </a:r>
              </a:p>
              <a:p>
                <a:r>
                  <a:rPr lang="en-US" dirty="0"/>
                  <a:t>“To” elevation of A-B:         </a:t>
                </a:r>
                <a:r>
                  <a:rPr lang="en-US" b="1" dirty="0" err="1">
                    <a:solidFill>
                      <a:srgbClr val="0070C0"/>
                    </a:solidFill>
                  </a:rPr>
                  <a:t>A</a:t>
                </a:r>
                <a:r>
                  <a:rPr lang="en-US" b="1" baseline="-25000" dirty="0" err="1">
                    <a:solidFill>
                      <a:srgbClr val="0070C0"/>
                    </a:solidFill>
                  </a:rPr>
                  <a:t>tz</a:t>
                </a:r>
                <a:r>
                  <a:rPr lang="en-US" b="1" dirty="0">
                    <a:solidFill>
                      <a:srgbClr val="0070C0"/>
                    </a:solidFill>
                  </a:rPr>
                  <a:t> </a:t>
                </a:r>
                <a14:m>
                  <m:oMath xmlns:m="http://schemas.openxmlformats.org/officeDocument/2006/math">
                    <m:r>
                      <a:rPr lang="en-US" dirty="0">
                        <a:solidFill>
                          <a:srgbClr val="0070C0"/>
                        </a:solidFill>
                        <a:latin typeface="Cambria Math" panose="02040503050406030204" pitchFamily="18" charset="0"/>
                      </a:rPr>
                      <m:t>∈ </m:t>
                    </m:r>
                    <m:d>
                      <m:dPr>
                        <m:begChr m:val="{"/>
                        <m:endChr m:val="}"/>
                        <m:ctrlPr>
                          <a:rPr lang="en-US" i="1" dirty="0">
                            <a:solidFill>
                              <a:srgbClr val="0070C0"/>
                            </a:solidFill>
                            <a:latin typeface="Cambria Math" panose="02040503050406030204" pitchFamily="18" charset="0"/>
                          </a:rPr>
                        </m:ctrlPr>
                      </m:dPr>
                      <m:e>
                        <m:r>
                          <a:rPr lang="en-US" b="0" i="1" dirty="0" smtClean="0">
                            <a:solidFill>
                              <a:srgbClr val="0070C0"/>
                            </a:solidFill>
                            <a:latin typeface="Cambria Math" panose="02040503050406030204" pitchFamily="18" charset="0"/>
                          </a:rPr>
                          <m:t>0, </m:t>
                        </m:r>
                        <m:r>
                          <a:rPr lang="en-US" i="1" dirty="0">
                            <a:solidFill>
                              <a:srgbClr val="0070C0"/>
                            </a:solidFill>
                            <a:latin typeface="Cambria Math" panose="02040503050406030204" pitchFamily="18" charset="0"/>
                          </a:rPr>
                          <m:t>1, 2</m:t>
                        </m:r>
                      </m:e>
                    </m:d>
                  </m:oMath>
                </a14:m>
                <a:r>
                  <a:rPr lang="en-US" b="1" dirty="0">
                    <a:solidFill>
                      <a:srgbClr val="0070C0"/>
                    </a:solidFill>
                  </a:rPr>
                  <a:t> </a:t>
                </a:r>
              </a:p>
              <a:p>
                <a:r>
                  <a:rPr lang="en-US" dirty="0"/>
                  <a:t>“From” elevation of B-n:    </a:t>
                </a:r>
                <a:r>
                  <a:rPr lang="en-US" b="1" dirty="0" err="1">
                    <a:solidFill>
                      <a:srgbClr val="0070C0"/>
                    </a:solidFill>
                  </a:rPr>
                  <a:t>n</a:t>
                </a:r>
                <a:r>
                  <a:rPr lang="en-US" b="1" baseline="-25000" dirty="0" err="1">
                    <a:solidFill>
                      <a:srgbClr val="0070C0"/>
                    </a:solidFill>
                  </a:rPr>
                  <a:t>fz</a:t>
                </a:r>
                <a:r>
                  <a:rPr lang="en-US" b="1" dirty="0">
                    <a:solidFill>
                      <a:srgbClr val="0070C0"/>
                    </a:solidFill>
                  </a:rPr>
                  <a:t> </a:t>
                </a:r>
                <a14:m>
                  <m:oMath xmlns:m="http://schemas.openxmlformats.org/officeDocument/2006/math">
                    <m:r>
                      <a:rPr lang="en-US" dirty="0">
                        <a:solidFill>
                          <a:srgbClr val="0070C0"/>
                        </a:solidFill>
                        <a:latin typeface="Cambria Math" panose="02040503050406030204" pitchFamily="18" charset="0"/>
                      </a:rPr>
                      <m:t>∈ </m:t>
                    </m:r>
                    <m:d>
                      <m:dPr>
                        <m:begChr m:val="{"/>
                        <m:endChr m:val="}"/>
                        <m:ctrlPr>
                          <a:rPr lang="en-US" i="1" dirty="0">
                            <a:solidFill>
                              <a:srgbClr val="0070C0"/>
                            </a:solidFill>
                            <a:latin typeface="Cambria Math" panose="02040503050406030204" pitchFamily="18" charset="0"/>
                          </a:rPr>
                        </m:ctrlPr>
                      </m:dPr>
                      <m:e>
                        <m:r>
                          <a:rPr lang="en-US" b="0" i="1" dirty="0" smtClean="0">
                            <a:solidFill>
                              <a:srgbClr val="0070C0"/>
                            </a:solidFill>
                            <a:latin typeface="Cambria Math" panose="02040503050406030204" pitchFamily="18" charset="0"/>
                          </a:rPr>
                          <m:t>0, </m:t>
                        </m:r>
                        <m:r>
                          <a:rPr lang="en-US" i="1" dirty="0">
                            <a:solidFill>
                              <a:srgbClr val="0070C0"/>
                            </a:solidFill>
                            <a:latin typeface="Cambria Math" panose="02040503050406030204" pitchFamily="18" charset="0"/>
                          </a:rPr>
                          <m:t>1, 2</m:t>
                        </m:r>
                      </m:e>
                    </m:d>
                  </m:oMath>
                </a14:m>
                <a:endParaRPr lang="en-US" dirty="0"/>
              </a:p>
            </p:txBody>
          </p:sp>
        </mc:Choice>
        <mc:Fallback>
          <p:sp>
            <p:nvSpPr>
              <p:cNvPr id="132" name="Rectangle 131">
                <a:extLst>
                  <a:ext uri="{FF2B5EF4-FFF2-40B4-BE49-F238E27FC236}">
                    <a16:creationId xmlns:a16="http://schemas.microsoft.com/office/drawing/2014/main" id="{8FFB17BD-5766-42CA-B92A-DE91A7BF8CDB}"/>
                  </a:ext>
                </a:extLst>
              </p:cNvPr>
              <p:cNvSpPr>
                <a:spLocks noRot="1" noChangeAspect="1" noMove="1" noResize="1" noEditPoints="1" noAdjustHandles="1" noChangeArrowheads="1" noChangeShapeType="1" noTextEdit="1"/>
              </p:cNvSpPr>
              <p:nvPr/>
            </p:nvSpPr>
            <p:spPr>
              <a:xfrm>
                <a:off x="6486087" y="2730548"/>
                <a:ext cx="3978713" cy="923330"/>
              </a:xfrm>
              <a:prstGeom prst="rect">
                <a:avLst/>
              </a:prstGeom>
              <a:blipFill>
                <a:blip r:embed="rId2"/>
                <a:stretch>
                  <a:fillRect l="-1378" t="-3974" b="-9934"/>
                </a:stretch>
              </a:blipFill>
              <a:ln>
                <a:noFill/>
              </a:ln>
            </p:spPr>
            <p:txBody>
              <a:bodyPr/>
              <a:lstStyle/>
              <a:p>
                <a:r>
                  <a:rPr lang="en-US">
                    <a:noFill/>
                  </a:rPr>
                  <a:t> </a:t>
                </a:r>
              </a:p>
            </p:txBody>
          </p:sp>
        </mc:Fallback>
      </mc:AlternateContent>
      <p:sp>
        <p:nvSpPr>
          <p:cNvPr id="137" name="Rectangle 136">
            <a:extLst>
              <a:ext uri="{FF2B5EF4-FFF2-40B4-BE49-F238E27FC236}">
                <a16:creationId xmlns:a16="http://schemas.microsoft.com/office/drawing/2014/main" id="{C725FD91-6954-40D6-ABDA-2D51B8220B92}"/>
              </a:ext>
            </a:extLst>
          </p:cNvPr>
          <p:cNvSpPr/>
          <p:nvPr/>
        </p:nvSpPr>
        <p:spPr>
          <a:xfrm>
            <a:off x="6355514" y="1212206"/>
            <a:ext cx="4283228" cy="369332"/>
          </a:xfrm>
          <a:prstGeom prst="rect">
            <a:avLst/>
          </a:prstGeom>
        </p:spPr>
        <p:txBody>
          <a:bodyPr wrap="square">
            <a:spAutoFit/>
          </a:bodyPr>
          <a:lstStyle/>
          <a:p>
            <a:r>
              <a:rPr lang="en-US" dirty="0"/>
              <a:t>#5: Intersection vs Overpass</a:t>
            </a:r>
          </a:p>
        </p:txBody>
      </p:sp>
      <p:sp>
        <p:nvSpPr>
          <p:cNvPr id="125" name="Rectangle 124">
            <a:extLst>
              <a:ext uri="{FF2B5EF4-FFF2-40B4-BE49-F238E27FC236}">
                <a16:creationId xmlns:a16="http://schemas.microsoft.com/office/drawing/2014/main" id="{98ED8F9C-7E83-4D55-B996-2A0B6AB3E76E}"/>
              </a:ext>
            </a:extLst>
          </p:cNvPr>
          <p:cNvSpPr/>
          <p:nvPr/>
        </p:nvSpPr>
        <p:spPr>
          <a:xfrm>
            <a:off x="459178" y="2727648"/>
            <a:ext cx="515976" cy="276999"/>
          </a:xfrm>
          <a:prstGeom prst="rect">
            <a:avLst/>
          </a:prstGeom>
        </p:spPr>
        <p:txBody>
          <a:bodyPr wrap="square">
            <a:spAutoFit/>
          </a:bodyPr>
          <a:lstStyle/>
          <a:p>
            <a:r>
              <a:rPr lang="en-US" sz="1200" i="1" dirty="0"/>
              <a:t>n1</a:t>
            </a:r>
          </a:p>
        </p:txBody>
      </p:sp>
      <p:sp>
        <p:nvSpPr>
          <p:cNvPr id="126" name="Rectangle 125">
            <a:extLst>
              <a:ext uri="{FF2B5EF4-FFF2-40B4-BE49-F238E27FC236}">
                <a16:creationId xmlns:a16="http://schemas.microsoft.com/office/drawing/2014/main" id="{AC5B1672-DD20-43D2-8EB1-6031496BD1DB}"/>
              </a:ext>
            </a:extLst>
          </p:cNvPr>
          <p:cNvSpPr/>
          <p:nvPr/>
        </p:nvSpPr>
        <p:spPr>
          <a:xfrm>
            <a:off x="1511300" y="1861928"/>
            <a:ext cx="515976" cy="276999"/>
          </a:xfrm>
          <a:prstGeom prst="rect">
            <a:avLst/>
          </a:prstGeom>
        </p:spPr>
        <p:txBody>
          <a:bodyPr wrap="square">
            <a:spAutoFit/>
          </a:bodyPr>
          <a:lstStyle/>
          <a:p>
            <a:r>
              <a:rPr lang="en-US" sz="1200" i="1" dirty="0"/>
              <a:t>n2</a:t>
            </a:r>
          </a:p>
        </p:txBody>
      </p:sp>
      <p:sp>
        <p:nvSpPr>
          <p:cNvPr id="127" name="Rectangle 126">
            <a:extLst>
              <a:ext uri="{FF2B5EF4-FFF2-40B4-BE49-F238E27FC236}">
                <a16:creationId xmlns:a16="http://schemas.microsoft.com/office/drawing/2014/main" id="{D9F00B61-DA78-4F8D-AD64-8A3EF10FEFEF}"/>
              </a:ext>
            </a:extLst>
          </p:cNvPr>
          <p:cNvSpPr/>
          <p:nvPr/>
        </p:nvSpPr>
        <p:spPr>
          <a:xfrm>
            <a:off x="1511300" y="3026153"/>
            <a:ext cx="515976" cy="276999"/>
          </a:xfrm>
          <a:prstGeom prst="rect">
            <a:avLst/>
          </a:prstGeom>
        </p:spPr>
        <p:txBody>
          <a:bodyPr wrap="square">
            <a:spAutoFit/>
          </a:bodyPr>
          <a:lstStyle/>
          <a:p>
            <a:r>
              <a:rPr lang="en-US" sz="1200" i="1" dirty="0"/>
              <a:t>B</a:t>
            </a:r>
          </a:p>
        </p:txBody>
      </p:sp>
      <p:sp>
        <p:nvSpPr>
          <p:cNvPr id="140" name="Rectangle 139">
            <a:extLst>
              <a:ext uri="{FF2B5EF4-FFF2-40B4-BE49-F238E27FC236}">
                <a16:creationId xmlns:a16="http://schemas.microsoft.com/office/drawing/2014/main" id="{05FB3055-6BCE-4C7F-81A6-B92C248FCD2B}"/>
              </a:ext>
            </a:extLst>
          </p:cNvPr>
          <p:cNvSpPr/>
          <p:nvPr/>
        </p:nvSpPr>
        <p:spPr>
          <a:xfrm>
            <a:off x="1548390" y="3891874"/>
            <a:ext cx="515976" cy="276999"/>
          </a:xfrm>
          <a:prstGeom prst="rect">
            <a:avLst/>
          </a:prstGeom>
        </p:spPr>
        <p:txBody>
          <a:bodyPr wrap="square">
            <a:spAutoFit/>
          </a:bodyPr>
          <a:lstStyle/>
          <a:p>
            <a:r>
              <a:rPr lang="en-US" sz="1200" i="1" dirty="0"/>
              <a:t>A</a:t>
            </a:r>
          </a:p>
        </p:txBody>
      </p:sp>
      <mc:AlternateContent xmlns:mc="http://schemas.openxmlformats.org/markup-compatibility/2006">
        <mc:Choice xmlns:a14="http://schemas.microsoft.com/office/drawing/2010/main" Requires="a14">
          <p:sp>
            <p:nvSpPr>
              <p:cNvPr id="186" name="Rectangle 185">
                <a:extLst>
                  <a:ext uri="{FF2B5EF4-FFF2-40B4-BE49-F238E27FC236}">
                    <a16:creationId xmlns:a16="http://schemas.microsoft.com/office/drawing/2014/main" id="{67006739-899F-4FAF-AF80-E587422BA40F}"/>
                  </a:ext>
                </a:extLst>
              </p:cNvPr>
              <p:cNvSpPr/>
              <p:nvPr/>
            </p:nvSpPr>
            <p:spPr>
              <a:xfrm>
                <a:off x="6486087" y="1601609"/>
                <a:ext cx="2515059" cy="923330"/>
              </a:xfrm>
              <a:prstGeom prst="rect">
                <a:avLst/>
              </a:prstGeom>
              <a:ln>
                <a:solidFill>
                  <a:schemeClr val="tx1"/>
                </a:solidFill>
              </a:ln>
            </p:spPr>
            <p:txBody>
              <a:bodyPr wrap="square">
                <a:spAutoFit/>
              </a:bodyPr>
              <a:lstStyle/>
              <a:p>
                <a:r>
                  <a:rPr lang="en-US" b="1" dirty="0"/>
                  <a:t>Intersection Node:</a:t>
                </a:r>
              </a:p>
              <a:p>
                <a:r>
                  <a:rPr lang="en-US" b="1" dirty="0" err="1">
                    <a:solidFill>
                      <a:srgbClr val="0070C0"/>
                    </a:solidFill>
                  </a:rPr>
                  <a:t>B</a:t>
                </a:r>
                <a:r>
                  <a:rPr lang="en-US" b="1" baseline="-25000" dirty="0" err="1">
                    <a:solidFill>
                      <a:srgbClr val="0070C0"/>
                    </a:solidFill>
                  </a:rPr>
                  <a:t>to</a:t>
                </a:r>
                <a:r>
                  <a:rPr lang="en-US" b="1" dirty="0">
                    <a:solidFill>
                      <a:srgbClr val="0070C0"/>
                    </a:solidFill>
                  </a:rPr>
                  <a:t> </a:t>
                </a:r>
                <a14:m>
                  <m:oMath xmlns:m="http://schemas.openxmlformats.org/officeDocument/2006/math">
                    <m:r>
                      <a:rPr lang="en-US" dirty="0" smtClean="0">
                        <a:solidFill>
                          <a:srgbClr val="0070C0"/>
                        </a:solidFill>
                        <a:latin typeface="Cambria Math" panose="02040503050406030204" pitchFamily="18" charset="0"/>
                      </a:rPr>
                      <m:t>∈</m:t>
                    </m:r>
                    <m:r>
                      <a:rPr lang="en-US" b="0" i="0" dirty="0" smtClean="0">
                        <a:solidFill>
                          <a:srgbClr val="0070C0"/>
                        </a:solidFill>
                        <a:latin typeface="Cambria Math" panose="02040503050406030204" pitchFamily="18" charset="0"/>
                      </a:rPr>
                      <m:t> </m:t>
                    </m:r>
                    <m:d>
                      <m:dPr>
                        <m:begChr m:val="{"/>
                        <m:endChr m:val="}"/>
                        <m:ctrlPr>
                          <a:rPr lang="en-US" b="0" i="1" dirty="0" smtClean="0">
                            <a:solidFill>
                              <a:srgbClr val="0070C0"/>
                            </a:solidFill>
                            <a:latin typeface="Cambria Math" panose="02040503050406030204" pitchFamily="18" charset="0"/>
                          </a:rPr>
                        </m:ctrlPr>
                      </m:dPr>
                      <m:e>
                        <m:r>
                          <a:rPr lang="en-US" b="0" i="1" dirty="0" smtClean="0">
                            <a:solidFill>
                              <a:srgbClr val="0070C0"/>
                            </a:solidFill>
                            <a:latin typeface="Cambria Math" panose="02040503050406030204" pitchFamily="18" charset="0"/>
                          </a:rPr>
                          <m:t>𝑛</m:t>
                        </m:r>
                        <m:r>
                          <a:rPr lang="en-US" b="0" i="1" baseline="-25000" dirty="0" smtClean="0">
                            <a:solidFill>
                              <a:srgbClr val="0070C0"/>
                            </a:solidFill>
                            <a:latin typeface="Cambria Math" panose="02040503050406030204" pitchFamily="18" charset="0"/>
                          </a:rPr>
                          <m:t>1</m:t>
                        </m:r>
                        <m:r>
                          <a:rPr lang="en-US" b="0" i="1" dirty="0" smtClean="0">
                            <a:solidFill>
                              <a:srgbClr val="0070C0"/>
                            </a:solidFill>
                            <a:latin typeface="Cambria Math" panose="02040503050406030204" pitchFamily="18" charset="0"/>
                          </a:rPr>
                          <m:t>,</m:t>
                        </m:r>
                        <m:r>
                          <a:rPr lang="en-US" b="0" i="1" dirty="0" smtClean="0">
                            <a:solidFill>
                              <a:srgbClr val="0070C0"/>
                            </a:solidFill>
                            <a:latin typeface="Cambria Math" panose="02040503050406030204" pitchFamily="18" charset="0"/>
                          </a:rPr>
                          <m:t>𝑛</m:t>
                        </m:r>
                        <m:r>
                          <a:rPr lang="en-US" b="0" i="1" baseline="-25000" dirty="0" smtClean="0">
                            <a:solidFill>
                              <a:srgbClr val="0070C0"/>
                            </a:solidFill>
                            <a:latin typeface="Cambria Math" panose="02040503050406030204" pitchFamily="18" charset="0"/>
                          </a:rPr>
                          <m:t>2</m:t>
                        </m:r>
                        <m:r>
                          <a:rPr lang="en-US" b="0" i="1" dirty="0" smtClean="0">
                            <a:solidFill>
                              <a:srgbClr val="0070C0"/>
                            </a:solidFill>
                            <a:latin typeface="Cambria Math" panose="02040503050406030204" pitchFamily="18" charset="0"/>
                          </a:rPr>
                          <m:t> …</m:t>
                        </m:r>
                        <m:r>
                          <a:rPr lang="en-US" b="0" i="1" dirty="0" smtClean="0">
                            <a:solidFill>
                              <a:srgbClr val="0070C0"/>
                            </a:solidFill>
                            <a:latin typeface="Cambria Math" panose="02040503050406030204" pitchFamily="18" charset="0"/>
                          </a:rPr>
                          <m:t>𝑛𝑘</m:t>
                        </m:r>
                      </m:e>
                    </m:d>
                  </m:oMath>
                </a14:m>
                <a:endParaRPr lang="en-US" dirty="0"/>
              </a:p>
              <a:p>
                <a:r>
                  <a:rPr lang="en-US" b="1" dirty="0" err="1">
                    <a:solidFill>
                      <a:srgbClr val="0070C0"/>
                    </a:solidFill>
                  </a:rPr>
                  <a:t>B</a:t>
                </a:r>
                <a:r>
                  <a:rPr lang="en-US" b="1" baseline="-25000" dirty="0" err="1">
                    <a:solidFill>
                      <a:srgbClr val="0070C0"/>
                    </a:solidFill>
                  </a:rPr>
                  <a:t>to.</a:t>
                </a:r>
                <a:r>
                  <a:rPr lang="en-US" b="1" dirty="0" err="1">
                    <a:solidFill>
                      <a:srgbClr val="0070C0"/>
                    </a:solidFill>
                  </a:rPr>
                  <a:t>Length</a:t>
                </a:r>
                <a:r>
                  <a:rPr lang="en-US" b="1" dirty="0">
                    <a:solidFill>
                      <a:srgbClr val="0070C0"/>
                    </a:solidFill>
                  </a:rPr>
                  <a:t>() &gt; 1</a:t>
                </a:r>
              </a:p>
            </p:txBody>
          </p:sp>
        </mc:Choice>
        <mc:Fallback>
          <p:sp>
            <p:nvSpPr>
              <p:cNvPr id="186" name="Rectangle 185">
                <a:extLst>
                  <a:ext uri="{FF2B5EF4-FFF2-40B4-BE49-F238E27FC236}">
                    <a16:creationId xmlns:a16="http://schemas.microsoft.com/office/drawing/2014/main" id="{67006739-899F-4FAF-AF80-E587422BA40F}"/>
                  </a:ext>
                </a:extLst>
              </p:cNvPr>
              <p:cNvSpPr>
                <a:spLocks noRot="1" noChangeAspect="1" noMove="1" noResize="1" noEditPoints="1" noAdjustHandles="1" noChangeArrowheads="1" noChangeShapeType="1" noTextEdit="1"/>
              </p:cNvSpPr>
              <p:nvPr/>
            </p:nvSpPr>
            <p:spPr>
              <a:xfrm>
                <a:off x="6486087" y="1601609"/>
                <a:ext cx="2515059" cy="923330"/>
              </a:xfrm>
              <a:prstGeom prst="rect">
                <a:avLst/>
              </a:prstGeom>
              <a:blipFill>
                <a:blip r:embed="rId3"/>
                <a:stretch>
                  <a:fillRect l="-1928" t="-3268" b="-9150"/>
                </a:stretch>
              </a:blipFill>
              <a:ln>
                <a:solidFill>
                  <a:schemeClr val="tx1"/>
                </a:solidFill>
              </a:ln>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60C1B6AB-8E51-42B6-A070-671D918CAEBC}"/>
              </a:ext>
            </a:extLst>
          </p:cNvPr>
          <p:cNvCxnSpPr/>
          <p:nvPr/>
        </p:nvCxnSpPr>
        <p:spPr>
          <a:xfrm>
            <a:off x="1511300" y="2000428"/>
            <a:ext cx="0" cy="2063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A973192-17D2-42CA-A1AC-E271CEF7CB66}"/>
              </a:ext>
            </a:extLst>
          </p:cNvPr>
          <p:cNvCxnSpPr/>
          <p:nvPr/>
        </p:nvCxnSpPr>
        <p:spPr>
          <a:xfrm>
            <a:off x="675768" y="3004647"/>
            <a:ext cx="1470532" cy="0"/>
          </a:xfrm>
          <a:prstGeom prst="line">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5E6C0D93-B7A0-4620-9E83-C311C8EE6116}"/>
              </a:ext>
            </a:extLst>
          </p:cNvPr>
          <p:cNvSpPr/>
          <p:nvPr/>
        </p:nvSpPr>
        <p:spPr>
          <a:xfrm>
            <a:off x="2019735" y="2716895"/>
            <a:ext cx="515976" cy="276999"/>
          </a:xfrm>
          <a:prstGeom prst="rect">
            <a:avLst/>
          </a:prstGeom>
        </p:spPr>
        <p:txBody>
          <a:bodyPr wrap="square">
            <a:spAutoFit/>
          </a:bodyPr>
          <a:lstStyle/>
          <a:p>
            <a:r>
              <a:rPr lang="en-US" sz="1200" i="1" dirty="0"/>
              <a:t>n3</a:t>
            </a:r>
          </a:p>
        </p:txBody>
      </p:sp>
      <p:cxnSp>
        <p:nvCxnSpPr>
          <p:cNvPr id="67" name="Straight Arrow Connector 66">
            <a:extLst>
              <a:ext uri="{FF2B5EF4-FFF2-40B4-BE49-F238E27FC236}">
                <a16:creationId xmlns:a16="http://schemas.microsoft.com/office/drawing/2014/main" id="{78769A63-0E7C-432E-9025-00560F57D635}"/>
              </a:ext>
            </a:extLst>
          </p:cNvPr>
          <p:cNvCxnSpPr>
            <a:cxnSpLocks/>
          </p:cNvCxnSpPr>
          <p:nvPr/>
        </p:nvCxnSpPr>
        <p:spPr>
          <a:xfrm flipV="1">
            <a:off x="1504485" y="3004647"/>
            <a:ext cx="0" cy="1164226"/>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868AF0D6-7CEB-4325-A890-849C3F1F9C4C}"/>
              </a:ext>
            </a:extLst>
          </p:cNvPr>
          <p:cNvSpPr/>
          <p:nvPr/>
        </p:nvSpPr>
        <p:spPr>
          <a:xfrm>
            <a:off x="3079461" y="2790495"/>
            <a:ext cx="515976" cy="276999"/>
          </a:xfrm>
          <a:prstGeom prst="rect">
            <a:avLst/>
          </a:prstGeom>
        </p:spPr>
        <p:txBody>
          <a:bodyPr wrap="square">
            <a:spAutoFit/>
          </a:bodyPr>
          <a:lstStyle/>
          <a:p>
            <a:r>
              <a:rPr lang="en-US" sz="1200" i="1" dirty="0"/>
              <a:t>n1</a:t>
            </a:r>
          </a:p>
        </p:txBody>
      </p:sp>
      <p:sp>
        <p:nvSpPr>
          <p:cNvPr id="70" name="Rectangle 69">
            <a:extLst>
              <a:ext uri="{FF2B5EF4-FFF2-40B4-BE49-F238E27FC236}">
                <a16:creationId xmlns:a16="http://schemas.microsoft.com/office/drawing/2014/main" id="{5AD5618E-C0B6-4626-9876-F763C858DB9A}"/>
              </a:ext>
            </a:extLst>
          </p:cNvPr>
          <p:cNvSpPr/>
          <p:nvPr/>
        </p:nvSpPr>
        <p:spPr>
          <a:xfrm>
            <a:off x="4131583" y="1924775"/>
            <a:ext cx="515976" cy="276999"/>
          </a:xfrm>
          <a:prstGeom prst="rect">
            <a:avLst/>
          </a:prstGeom>
        </p:spPr>
        <p:txBody>
          <a:bodyPr wrap="square">
            <a:spAutoFit/>
          </a:bodyPr>
          <a:lstStyle/>
          <a:p>
            <a:r>
              <a:rPr lang="en-US" sz="1200" i="1" dirty="0"/>
              <a:t>n2</a:t>
            </a:r>
          </a:p>
        </p:txBody>
      </p:sp>
      <p:sp>
        <p:nvSpPr>
          <p:cNvPr id="71" name="Rectangle 70">
            <a:extLst>
              <a:ext uri="{FF2B5EF4-FFF2-40B4-BE49-F238E27FC236}">
                <a16:creationId xmlns:a16="http://schemas.microsoft.com/office/drawing/2014/main" id="{1AC7ED53-C8BD-4B0B-B9E8-8D3E5EF77A5E}"/>
              </a:ext>
            </a:extLst>
          </p:cNvPr>
          <p:cNvSpPr/>
          <p:nvPr/>
        </p:nvSpPr>
        <p:spPr>
          <a:xfrm>
            <a:off x="4131583" y="3089000"/>
            <a:ext cx="515976" cy="276999"/>
          </a:xfrm>
          <a:prstGeom prst="rect">
            <a:avLst/>
          </a:prstGeom>
        </p:spPr>
        <p:txBody>
          <a:bodyPr wrap="square">
            <a:spAutoFit/>
          </a:bodyPr>
          <a:lstStyle/>
          <a:p>
            <a:r>
              <a:rPr lang="en-US" sz="1200" i="1" dirty="0"/>
              <a:t>B</a:t>
            </a:r>
          </a:p>
        </p:txBody>
      </p:sp>
      <p:sp>
        <p:nvSpPr>
          <p:cNvPr id="72" name="Rectangle 71">
            <a:extLst>
              <a:ext uri="{FF2B5EF4-FFF2-40B4-BE49-F238E27FC236}">
                <a16:creationId xmlns:a16="http://schemas.microsoft.com/office/drawing/2014/main" id="{7DBD1F9C-147F-448E-8DE0-9F2DE67D0E9D}"/>
              </a:ext>
            </a:extLst>
          </p:cNvPr>
          <p:cNvSpPr/>
          <p:nvPr/>
        </p:nvSpPr>
        <p:spPr>
          <a:xfrm>
            <a:off x="4168673" y="3954721"/>
            <a:ext cx="515976" cy="276999"/>
          </a:xfrm>
          <a:prstGeom prst="rect">
            <a:avLst/>
          </a:prstGeom>
        </p:spPr>
        <p:txBody>
          <a:bodyPr wrap="square">
            <a:spAutoFit/>
          </a:bodyPr>
          <a:lstStyle/>
          <a:p>
            <a:r>
              <a:rPr lang="en-US" sz="1200" i="1" dirty="0"/>
              <a:t>A</a:t>
            </a:r>
          </a:p>
        </p:txBody>
      </p:sp>
      <p:cxnSp>
        <p:nvCxnSpPr>
          <p:cNvPr id="73" name="Straight Connector 72">
            <a:extLst>
              <a:ext uri="{FF2B5EF4-FFF2-40B4-BE49-F238E27FC236}">
                <a16:creationId xmlns:a16="http://schemas.microsoft.com/office/drawing/2014/main" id="{CFA58FAB-7064-4966-AD11-002973964A84}"/>
              </a:ext>
            </a:extLst>
          </p:cNvPr>
          <p:cNvCxnSpPr/>
          <p:nvPr/>
        </p:nvCxnSpPr>
        <p:spPr>
          <a:xfrm>
            <a:off x="4131583" y="2063275"/>
            <a:ext cx="0" cy="2063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005DFFE-8667-4D3C-9F34-978AE3C2DCF3}"/>
              </a:ext>
            </a:extLst>
          </p:cNvPr>
          <p:cNvCxnSpPr/>
          <p:nvPr/>
        </p:nvCxnSpPr>
        <p:spPr>
          <a:xfrm>
            <a:off x="3296051" y="3067494"/>
            <a:ext cx="1470532" cy="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D1E2DB95-B82A-4D0F-8824-18D873E2CDE8}"/>
              </a:ext>
            </a:extLst>
          </p:cNvPr>
          <p:cNvSpPr/>
          <p:nvPr/>
        </p:nvSpPr>
        <p:spPr>
          <a:xfrm>
            <a:off x="4640018" y="2779742"/>
            <a:ext cx="515976" cy="276999"/>
          </a:xfrm>
          <a:prstGeom prst="rect">
            <a:avLst/>
          </a:prstGeom>
        </p:spPr>
        <p:txBody>
          <a:bodyPr wrap="square">
            <a:spAutoFit/>
          </a:bodyPr>
          <a:lstStyle/>
          <a:p>
            <a:r>
              <a:rPr lang="en-US" sz="1200" i="1" dirty="0"/>
              <a:t>n3</a:t>
            </a:r>
          </a:p>
        </p:txBody>
      </p:sp>
      <p:cxnSp>
        <p:nvCxnSpPr>
          <p:cNvPr id="76" name="Straight Arrow Connector 75">
            <a:extLst>
              <a:ext uri="{FF2B5EF4-FFF2-40B4-BE49-F238E27FC236}">
                <a16:creationId xmlns:a16="http://schemas.microsoft.com/office/drawing/2014/main" id="{00536777-8C9D-49D3-A2C0-A49C77083C73}"/>
              </a:ext>
            </a:extLst>
          </p:cNvPr>
          <p:cNvCxnSpPr>
            <a:cxnSpLocks/>
          </p:cNvCxnSpPr>
          <p:nvPr/>
        </p:nvCxnSpPr>
        <p:spPr>
          <a:xfrm flipV="1">
            <a:off x="4124768" y="3067494"/>
            <a:ext cx="0" cy="1164226"/>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0F2FE9E-2BDE-4DD3-8F64-93F11EEC217F}"/>
              </a:ext>
            </a:extLst>
          </p:cNvPr>
          <p:cNvSpPr/>
          <p:nvPr/>
        </p:nvSpPr>
        <p:spPr>
          <a:xfrm>
            <a:off x="6486087" y="5617720"/>
            <a:ext cx="4379599" cy="646331"/>
          </a:xfrm>
          <a:prstGeom prst="rect">
            <a:avLst/>
          </a:prstGeom>
        </p:spPr>
        <p:txBody>
          <a:bodyPr wrap="square">
            <a:spAutoFit/>
          </a:bodyPr>
          <a:lstStyle/>
          <a:p>
            <a:r>
              <a:rPr lang="en-US" dirty="0"/>
              <a:t>There exists an </a:t>
            </a:r>
            <a:r>
              <a:rPr lang="en-US" b="1" i="1" dirty="0"/>
              <a:t>n in set </a:t>
            </a:r>
            <a:r>
              <a:rPr lang="en-US" b="1" i="1" dirty="0" err="1"/>
              <a:t>B</a:t>
            </a:r>
            <a:r>
              <a:rPr lang="en-US" b="1" i="1" baseline="-25000" dirty="0" err="1"/>
              <a:t>to</a:t>
            </a:r>
            <a:r>
              <a:rPr lang="en-US" b="1" i="1" baseline="-25000" dirty="0"/>
              <a:t>  </a:t>
            </a:r>
            <a:r>
              <a:rPr lang="en-US" dirty="0"/>
              <a:t>whose “FROM” elevation matches to </a:t>
            </a:r>
            <a:r>
              <a:rPr lang="en-US" b="1" dirty="0"/>
              <a:t>A’s</a:t>
            </a:r>
            <a:r>
              <a:rPr lang="en-US" dirty="0"/>
              <a:t> “TO” elevation</a:t>
            </a:r>
          </a:p>
        </p:txBody>
      </p:sp>
      <p:sp>
        <p:nvSpPr>
          <p:cNvPr id="10" name="Rectangle 9">
            <a:extLst>
              <a:ext uri="{FF2B5EF4-FFF2-40B4-BE49-F238E27FC236}">
                <a16:creationId xmlns:a16="http://schemas.microsoft.com/office/drawing/2014/main" id="{1FDD0361-8D3F-48F6-965C-0939BA499761}"/>
              </a:ext>
            </a:extLst>
          </p:cNvPr>
          <p:cNvSpPr/>
          <p:nvPr/>
        </p:nvSpPr>
        <p:spPr>
          <a:xfrm>
            <a:off x="6486087" y="4401075"/>
            <a:ext cx="3515578" cy="923330"/>
          </a:xfrm>
          <a:prstGeom prst="rect">
            <a:avLst/>
          </a:prstGeom>
          <a:ln>
            <a:solidFill>
              <a:schemeClr val="tx1"/>
            </a:solidFill>
          </a:ln>
        </p:spPr>
        <p:txBody>
          <a:bodyPr wrap="square">
            <a:spAutoFit/>
          </a:bodyPr>
          <a:lstStyle/>
          <a:p>
            <a:r>
              <a:rPr lang="en-US" b="1" dirty="0"/>
              <a:t>Overpass Node:</a:t>
            </a:r>
          </a:p>
          <a:p>
            <a:endParaRPr lang="en-US" b="1" dirty="0"/>
          </a:p>
          <a:p>
            <a:endParaRPr lang="en-US" b="1" dirty="0"/>
          </a:p>
        </p:txBody>
      </p:sp>
      <mc:AlternateContent xmlns:mc="http://schemas.openxmlformats.org/markup-compatibility/2006">
        <mc:Choice xmlns:a14="http://schemas.microsoft.com/office/drawing/2010/main" Requires="a14">
          <p:sp>
            <p:nvSpPr>
              <p:cNvPr id="80" name="Rectangle 79">
                <a:extLst>
                  <a:ext uri="{FF2B5EF4-FFF2-40B4-BE49-F238E27FC236}">
                    <a16:creationId xmlns:a16="http://schemas.microsoft.com/office/drawing/2014/main" id="{8F2B0BDD-DE42-42FF-80AE-99D94ED8F188}"/>
                  </a:ext>
                </a:extLst>
              </p:cNvPr>
              <p:cNvSpPr/>
              <p:nvPr/>
            </p:nvSpPr>
            <p:spPr>
              <a:xfrm>
                <a:off x="6486087" y="4687575"/>
                <a:ext cx="3515578" cy="557717"/>
              </a:xfrm>
              <a:prstGeom prst="rect">
                <a:avLst/>
              </a:prstGeom>
              <a:ln>
                <a:noFill/>
              </a:ln>
            </p:spPr>
            <p:txBody>
              <a:bodyPr wrap="none">
                <a:spAutoFit/>
              </a:bodyPr>
              <a:lstStyle/>
              <a:p>
                <a14:m>
                  <m:oMathPara xmlns:m="http://schemas.openxmlformats.org/officeDocument/2006/math">
                    <m:oMathParaPr>
                      <m:jc m:val="centerGroup"/>
                    </m:oMathParaPr>
                    <m:oMath xmlns:m="http://schemas.openxmlformats.org/officeDocument/2006/math">
                      <m:r>
                        <a:rPr lang="en-US" sz="2800" b="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𝑛</m:t>
                      </m:r>
                      <m:r>
                        <a:rPr lang="en-US" sz="2800" b="1" i="0" smtClean="0">
                          <a:solidFill>
                            <a:srgbClr val="0070C0"/>
                          </a:solidFill>
                          <a:latin typeface="Cambria Math" panose="02040503050406030204" pitchFamily="18" charset="0"/>
                        </a:rPr>
                        <m:t>∈</m:t>
                      </m:r>
                      <m:sSub>
                        <m:sSubPr>
                          <m:ctrlPr>
                            <a:rPr lang="en-US" sz="2800" b="1" i="1" smtClean="0">
                              <a:solidFill>
                                <a:srgbClr val="0070C0"/>
                              </a:solidFill>
                              <a:latin typeface="Cambria Math" panose="02040503050406030204" pitchFamily="18" charset="0"/>
                            </a:rPr>
                          </m:ctrlPr>
                        </m:sSubPr>
                        <m:e>
                          <m:r>
                            <a:rPr lang="en-US" sz="2800" b="1" i="1" smtClean="0">
                              <a:solidFill>
                                <a:srgbClr val="0070C0"/>
                              </a:solidFill>
                              <a:latin typeface="Cambria Math" panose="02040503050406030204" pitchFamily="18" charset="0"/>
                            </a:rPr>
                            <m:t>𝑩</m:t>
                          </m:r>
                        </m:e>
                        <m:sub>
                          <m:r>
                            <a:rPr lang="en-US" sz="2800" b="1" i="1" smtClean="0">
                              <a:solidFill>
                                <a:srgbClr val="0070C0"/>
                              </a:solidFill>
                              <a:latin typeface="Cambria Math" panose="02040503050406030204" pitchFamily="18" charset="0"/>
                            </a:rPr>
                            <m:t>𝒕</m:t>
                          </m:r>
                          <m:r>
                            <a:rPr lang="en-US" sz="2800" b="1" i="0" smtClean="0">
                              <a:solidFill>
                                <a:srgbClr val="0070C0"/>
                              </a:solidFill>
                              <a:latin typeface="Cambria Math" panose="02040503050406030204" pitchFamily="18" charset="0"/>
                            </a:rPr>
                            <m:t>𝟎</m:t>
                          </m:r>
                        </m:sub>
                      </m:sSub>
                      <m:sSub>
                        <m:sSubPr>
                          <m:ctrlPr>
                            <a:rPr lang="en-US" sz="2800" b="1" i="1" smtClean="0">
                              <a:solidFill>
                                <a:srgbClr val="0070C0"/>
                              </a:solidFill>
                              <a:latin typeface="Cambria Math" panose="02040503050406030204" pitchFamily="18" charset="0"/>
                            </a:rPr>
                          </m:ctrlPr>
                        </m:sSubPr>
                        <m:e>
                          <m:r>
                            <a:rPr lang="en-US" sz="2800" b="1" i="1" smtClean="0">
                              <a:solidFill>
                                <a:srgbClr val="0070C0"/>
                              </a:solidFill>
                              <a:latin typeface="Cambria Math" panose="02040503050406030204" pitchFamily="18" charset="0"/>
                            </a:rPr>
                            <m:t> : </m:t>
                          </m:r>
                          <m:r>
                            <a:rPr lang="en-US" sz="2800" b="1" i="1" smtClean="0">
                              <a:solidFill>
                                <a:srgbClr val="0070C0"/>
                              </a:solidFill>
                              <a:latin typeface="Cambria Math" panose="02040503050406030204" pitchFamily="18" charset="0"/>
                            </a:rPr>
                            <m:t>𝑛</m:t>
                          </m:r>
                        </m:e>
                        <m:sub>
                          <m:r>
                            <a:rPr lang="en-US" sz="2800" b="1" i="1" smtClean="0">
                              <a:solidFill>
                                <a:srgbClr val="0070C0"/>
                              </a:solidFill>
                              <a:latin typeface="Cambria Math" panose="02040503050406030204" pitchFamily="18" charset="0"/>
                            </a:rPr>
                            <m:t>𝑓</m:t>
                          </m:r>
                          <m:r>
                            <a:rPr lang="en-US" sz="2800" b="1" i="1" smtClean="0">
                              <a:solidFill>
                                <a:srgbClr val="0070C0"/>
                              </a:solidFill>
                              <a:latin typeface="Cambria Math" panose="02040503050406030204" pitchFamily="18" charset="0"/>
                            </a:rPr>
                            <m:t>𝒛</m:t>
                          </m:r>
                        </m:sub>
                      </m:sSub>
                      <m:r>
                        <a:rPr lang="en-US" sz="2800" b="1" i="0" smtClean="0">
                          <a:solidFill>
                            <a:srgbClr val="0070C0"/>
                          </a:solidFill>
                          <a:latin typeface="Cambria Math" panose="02040503050406030204" pitchFamily="18" charset="0"/>
                        </a:rPr>
                        <m:t>=</m:t>
                      </m:r>
                      <m:sSub>
                        <m:sSubPr>
                          <m:ctrlPr>
                            <a:rPr lang="en-US" sz="2800" b="1" i="1" smtClean="0">
                              <a:solidFill>
                                <a:srgbClr val="0070C0"/>
                              </a:solidFill>
                              <a:latin typeface="Cambria Math" panose="02040503050406030204" pitchFamily="18" charset="0"/>
                            </a:rPr>
                          </m:ctrlPr>
                        </m:sSubPr>
                        <m:e>
                          <m:r>
                            <a:rPr lang="en-US" sz="2800" b="1" i="1" smtClean="0">
                              <a:solidFill>
                                <a:srgbClr val="0070C0"/>
                              </a:solidFill>
                              <a:latin typeface="Cambria Math" panose="02040503050406030204" pitchFamily="18" charset="0"/>
                            </a:rPr>
                            <m:t>𝐴</m:t>
                          </m:r>
                        </m:e>
                        <m:sub>
                          <m:r>
                            <a:rPr lang="en-US" sz="2800" b="1" i="1" smtClean="0">
                              <a:solidFill>
                                <a:srgbClr val="0070C0"/>
                              </a:solidFill>
                              <a:latin typeface="Cambria Math" panose="02040503050406030204" pitchFamily="18" charset="0"/>
                            </a:rPr>
                            <m:t>𝑡𝑧</m:t>
                          </m:r>
                        </m:sub>
                      </m:sSub>
                    </m:oMath>
                  </m:oMathPara>
                </a14:m>
                <a:endParaRPr lang="en-US" sz="2800" dirty="0"/>
              </a:p>
            </p:txBody>
          </p:sp>
        </mc:Choice>
        <mc:Fallback>
          <p:sp>
            <p:nvSpPr>
              <p:cNvPr id="80" name="Rectangle 79">
                <a:extLst>
                  <a:ext uri="{FF2B5EF4-FFF2-40B4-BE49-F238E27FC236}">
                    <a16:creationId xmlns:a16="http://schemas.microsoft.com/office/drawing/2014/main" id="{8F2B0BDD-DE42-42FF-80AE-99D94ED8F188}"/>
                  </a:ext>
                </a:extLst>
              </p:cNvPr>
              <p:cNvSpPr>
                <a:spLocks noRot="1" noChangeAspect="1" noMove="1" noResize="1" noEditPoints="1" noAdjustHandles="1" noChangeArrowheads="1" noChangeShapeType="1" noTextEdit="1"/>
              </p:cNvSpPr>
              <p:nvPr/>
            </p:nvSpPr>
            <p:spPr>
              <a:xfrm>
                <a:off x="6486087" y="4687575"/>
                <a:ext cx="3515578" cy="557717"/>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7967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7" grpId="0"/>
      <p:bldP spid="186" grpId="0" animBg="1"/>
      <p:bldP spid="9" grpId="0"/>
      <p:bldP spid="10" grpId="0" animBg="1"/>
      <p:bldP spid="8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341C-65F7-4D59-B8C9-6CF5A688F324}"/>
              </a:ext>
            </a:extLst>
          </p:cNvPr>
          <p:cNvSpPr>
            <a:spLocks noGrp="1"/>
          </p:cNvSpPr>
          <p:nvPr>
            <p:ph type="title"/>
          </p:nvPr>
        </p:nvSpPr>
        <p:spPr>
          <a:xfrm>
            <a:off x="304800" y="201039"/>
            <a:ext cx="10515600" cy="688612"/>
          </a:xfrm>
        </p:spPr>
        <p:txBody>
          <a:bodyPr>
            <a:normAutofit fontScale="90000"/>
          </a:bodyPr>
          <a:lstStyle/>
          <a:p>
            <a:r>
              <a:rPr lang="en-US" dirty="0"/>
              <a:t>My Search Criteria</a:t>
            </a:r>
          </a:p>
        </p:txBody>
      </p:sp>
      <p:sp>
        <p:nvSpPr>
          <p:cNvPr id="128" name="Rectangle 127">
            <a:extLst>
              <a:ext uri="{FF2B5EF4-FFF2-40B4-BE49-F238E27FC236}">
                <a16:creationId xmlns:a16="http://schemas.microsoft.com/office/drawing/2014/main" id="{45D57F09-6019-4331-BAAE-5CD357A01773}"/>
              </a:ext>
            </a:extLst>
          </p:cNvPr>
          <p:cNvSpPr/>
          <p:nvPr/>
        </p:nvSpPr>
        <p:spPr>
          <a:xfrm>
            <a:off x="12699359" y="1340320"/>
            <a:ext cx="1707955" cy="276999"/>
          </a:xfrm>
          <a:prstGeom prst="rect">
            <a:avLst/>
          </a:prstGeom>
        </p:spPr>
        <p:txBody>
          <a:bodyPr wrap="square">
            <a:spAutoFit/>
          </a:bodyPr>
          <a:lstStyle/>
          <a:p>
            <a:r>
              <a:rPr lang="en-US" sz="1200" i="1" dirty="0" err="1"/>
              <a:t>Next_Bnode</a:t>
            </a:r>
            <a:r>
              <a:rPr lang="en-US" sz="1200" i="1" dirty="0"/>
              <a:t> ?</a:t>
            </a:r>
          </a:p>
        </p:txBody>
      </p:sp>
      <mc:AlternateContent xmlns:mc="http://schemas.openxmlformats.org/markup-compatibility/2006">
        <mc:Choice xmlns:a14="http://schemas.microsoft.com/office/drawing/2010/main" Requires="a14">
          <p:sp>
            <p:nvSpPr>
              <p:cNvPr id="186" name="Rectangle 185">
                <a:extLst>
                  <a:ext uri="{FF2B5EF4-FFF2-40B4-BE49-F238E27FC236}">
                    <a16:creationId xmlns:a16="http://schemas.microsoft.com/office/drawing/2014/main" id="{67006739-899F-4FAF-AF80-E587422BA40F}"/>
                  </a:ext>
                </a:extLst>
              </p:cNvPr>
              <p:cNvSpPr/>
              <p:nvPr/>
            </p:nvSpPr>
            <p:spPr>
              <a:xfrm>
                <a:off x="4488454" y="4532392"/>
                <a:ext cx="2515059" cy="1200329"/>
              </a:xfrm>
              <a:prstGeom prst="rect">
                <a:avLst/>
              </a:prstGeom>
              <a:ln>
                <a:noFill/>
              </a:ln>
            </p:spPr>
            <p:txBody>
              <a:bodyPr wrap="square">
                <a:spAutoFit/>
              </a:bodyPr>
              <a:lstStyle/>
              <a:p>
                <a:r>
                  <a:rPr lang="en-US" b="1" dirty="0"/>
                  <a:t>6. Overpass Node:</a:t>
                </a:r>
              </a:p>
              <a:p>
                <a:endParaRPr lang="en-US" b="1" dirty="0"/>
              </a:p>
              <a:p>
                <a:r>
                  <a:rPr lang="en-US" b="1" dirty="0" err="1">
                    <a:solidFill>
                      <a:srgbClr val="0070C0"/>
                    </a:solidFill>
                  </a:rPr>
                  <a:t>B</a:t>
                </a:r>
                <a:r>
                  <a:rPr lang="en-US" b="1" baseline="-25000" dirty="0" err="1">
                    <a:solidFill>
                      <a:srgbClr val="0070C0"/>
                    </a:solidFill>
                  </a:rPr>
                  <a:t>to</a:t>
                </a:r>
                <a:r>
                  <a:rPr lang="en-US" b="1" dirty="0">
                    <a:solidFill>
                      <a:srgbClr val="0070C0"/>
                    </a:solidFill>
                  </a:rPr>
                  <a:t> </a:t>
                </a:r>
                <a14:m>
                  <m:oMath xmlns:m="http://schemas.openxmlformats.org/officeDocument/2006/math">
                    <m:r>
                      <a:rPr lang="en-US" dirty="0" smtClean="0">
                        <a:solidFill>
                          <a:srgbClr val="0070C0"/>
                        </a:solidFill>
                        <a:latin typeface="Cambria Math" panose="02040503050406030204" pitchFamily="18" charset="0"/>
                      </a:rPr>
                      <m:t>∈</m:t>
                    </m:r>
                    <m:r>
                      <a:rPr lang="en-US" b="0" i="0" dirty="0" smtClean="0">
                        <a:solidFill>
                          <a:srgbClr val="0070C0"/>
                        </a:solidFill>
                        <a:latin typeface="Cambria Math" panose="02040503050406030204" pitchFamily="18" charset="0"/>
                      </a:rPr>
                      <m:t> </m:t>
                    </m:r>
                    <m:d>
                      <m:dPr>
                        <m:begChr m:val="{"/>
                        <m:endChr m:val="}"/>
                        <m:ctrlPr>
                          <a:rPr lang="en-US" b="0" i="1" dirty="0" smtClean="0">
                            <a:solidFill>
                              <a:srgbClr val="0070C0"/>
                            </a:solidFill>
                            <a:latin typeface="Cambria Math" panose="02040503050406030204" pitchFamily="18" charset="0"/>
                          </a:rPr>
                        </m:ctrlPr>
                      </m:dPr>
                      <m:e>
                        <m:r>
                          <a:rPr lang="en-US" b="0" i="1" dirty="0" smtClean="0">
                            <a:solidFill>
                              <a:srgbClr val="0070C0"/>
                            </a:solidFill>
                            <a:latin typeface="Cambria Math" panose="02040503050406030204" pitchFamily="18" charset="0"/>
                          </a:rPr>
                          <m:t>𝑛</m:t>
                        </m:r>
                        <m:r>
                          <a:rPr lang="en-US" b="0" i="1" baseline="-25000" dirty="0" smtClean="0">
                            <a:solidFill>
                              <a:srgbClr val="0070C0"/>
                            </a:solidFill>
                            <a:latin typeface="Cambria Math" panose="02040503050406030204" pitchFamily="18" charset="0"/>
                          </a:rPr>
                          <m:t>1</m:t>
                        </m:r>
                        <m:r>
                          <a:rPr lang="en-US" b="0" i="1" dirty="0" smtClean="0">
                            <a:solidFill>
                              <a:srgbClr val="0070C0"/>
                            </a:solidFill>
                            <a:latin typeface="Cambria Math" panose="02040503050406030204" pitchFamily="18" charset="0"/>
                          </a:rPr>
                          <m:t>,</m:t>
                        </m:r>
                        <m:r>
                          <a:rPr lang="en-US" b="0" i="1" dirty="0" smtClean="0">
                            <a:solidFill>
                              <a:srgbClr val="0070C0"/>
                            </a:solidFill>
                            <a:latin typeface="Cambria Math" panose="02040503050406030204" pitchFamily="18" charset="0"/>
                          </a:rPr>
                          <m:t>𝑛</m:t>
                        </m:r>
                        <m:r>
                          <a:rPr lang="en-US" b="0" i="1" baseline="-25000" dirty="0" smtClean="0">
                            <a:solidFill>
                              <a:srgbClr val="0070C0"/>
                            </a:solidFill>
                            <a:latin typeface="Cambria Math" panose="02040503050406030204" pitchFamily="18" charset="0"/>
                          </a:rPr>
                          <m:t>2</m:t>
                        </m:r>
                        <m:r>
                          <a:rPr lang="en-US" b="0" i="1" dirty="0" smtClean="0">
                            <a:solidFill>
                              <a:srgbClr val="0070C0"/>
                            </a:solidFill>
                            <a:latin typeface="Cambria Math" panose="02040503050406030204" pitchFamily="18" charset="0"/>
                          </a:rPr>
                          <m:t> …</m:t>
                        </m:r>
                        <m:r>
                          <a:rPr lang="en-US" b="0" i="1" dirty="0" smtClean="0">
                            <a:solidFill>
                              <a:srgbClr val="0070C0"/>
                            </a:solidFill>
                            <a:latin typeface="Cambria Math" panose="02040503050406030204" pitchFamily="18" charset="0"/>
                          </a:rPr>
                          <m:t>𝑛𝑘</m:t>
                        </m:r>
                      </m:e>
                    </m:d>
                  </m:oMath>
                </a14:m>
                <a:endParaRPr lang="en-US" dirty="0"/>
              </a:p>
              <a:p>
                <a:r>
                  <a:rPr lang="en-US" b="1" dirty="0" err="1">
                    <a:solidFill>
                      <a:srgbClr val="0070C0"/>
                    </a:solidFill>
                  </a:rPr>
                  <a:t>B</a:t>
                </a:r>
                <a:r>
                  <a:rPr lang="en-US" b="1" baseline="-25000" dirty="0" err="1">
                    <a:solidFill>
                      <a:srgbClr val="0070C0"/>
                    </a:solidFill>
                  </a:rPr>
                  <a:t>to.</a:t>
                </a:r>
                <a:r>
                  <a:rPr lang="en-US" b="1" dirty="0" err="1">
                    <a:solidFill>
                      <a:srgbClr val="0070C0"/>
                    </a:solidFill>
                  </a:rPr>
                  <a:t>Length</a:t>
                </a:r>
                <a:r>
                  <a:rPr lang="en-US" b="1" dirty="0">
                    <a:solidFill>
                      <a:srgbClr val="0070C0"/>
                    </a:solidFill>
                  </a:rPr>
                  <a:t>() &gt; 1</a:t>
                </a:r>
              </a:p>
            </p:txBody>
          </p:sp>
        </mc:Choice>
        <mc:Fallback>
          <p:sp>
            <p:nvSpPr>
              <p:cNvPr id="186" name="Rectangle 185">
                <a:extLst>
                  <a:ext uri="{FF2B5EF4-FFF2-40B4-BE49-F238E27FC236}">
                    <a16:creationId xmlns:a16="http://schemas.microsoft.com/office/drawing/2014/main" id="{67006739-899F-4FAF-AF80-E587422BA40F}"/>
                  </a:ext>
                </a:extLst>
              </p:cNvPr>
              <p:cNvSpPr>
                <a:spLocks noRot="1" noChangeAspect="1" noMove="1" noResize="1" noEditPoints="1" noAdjustHandles="1" noChangeArrowheads="1" noChangeShapeType="1" noTextEdit="1"/>
              </p:cNvSpPr>
              <p:nvPr/>
            </p:nvSpPr>
            <p:spPr>
              <a:xfrm>
                <a:off x="4488454" y="4532392"/>
                <a:ext cx="2515059" cy="1200329"/>
              </a:xfrm>
              <a:prstGeom prst="rect">
                <a:avLst/>
              </a:prstGeom>
              <a:blipFill>
                <a:blip r:embed="rId2"/>
                <a:stretch>
                  <a:fillRect l="-1937" t="-3061" b="-7653"/>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0" name="Rectangle 79">
                <a:extLst>
                  <a:ext uri="{FF2B5EF4-FFF2-40B4-BE49-F238E27FC236}">
                    <a16:creationId xmlns:a16="http://schemas.microsoft.com/office/drawing/2014/main" id="{8F2B0BDD-DE42-42FF-80AE-99D94ED8F188}"/>
                  </a:ext>
                </a:extLst>
              </p:cNvPr>
              <p:cNvSpPr/>
              <p:nvPr/>
            </p:nvSpPr>
            <p:spPr>
              <a:xfrm>
                <a:off x="6858592" y="6099244"/>
                <a:ext cx="3515578" cy="557717"/>
              </a:xfrm>
              <a:prstGeom prst="rect">
                <a:avLst/>
              </a:prstGeom>
              <a:ln>
                <a:noFill/>
              </a:ln>
            </p:spPr>
            <p:txBody>
              <a:bodyPr wrap="none">
                <a:spAutoFit/>
              </a:bodyPr>
              <a:lstStyle/>
              <a:p>
                <a14:m>
                  <m:oMathPara xmlns:m="http://schemas.openxmlformats.org/officeDocument/2006/math">
                    <m:oMathParaPr>
                      <m:jc m:val="centerGroup"/>
                    </m:oMathParaPr>
                    <m:oMath xmlns:m="http://schemas.openxmlformats.org/officeDocument/2006/math">
                      <m:r>
                        <a:rPr lang="en-US" sz="2800" b="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𝑛</m:t>
                      </m:r>
                      <m:r>
                        <a:rPr lang="en-US" sz="2800" b="1" i="0" smtClean="0">
                          <a:solidFill>
                            <a:srgbClr val="0070C0"/>
                          </a:solidFill>
                          <a:latin typeface="Cambria Math" panose="02040503050406030204" pitchFamily="18" charset="0"/>
                        </a:rPr>
                        <m:t>∈</m:t>
                      </m:r>
                      <m:sSub>
                        <m:sSubPr>
                          <m:ctrlPr>
                            <a:rPr lang="en-US" sz="2800" b="1" i="1" smtClean="0">
                              <a:solidFill>
                                <a:srgbClr val="0070C0"/>
                              </a:solidFill>
                              <a:latin typeface="Cambria Math" panose="02040503050406030204" pitchFamily="18" charset="0"/>
                            </a:rPr>
                          </m:ctrlPr>
                        </m:sSubPr>
                        <m:e>
                          <m:r>
                            <a:rPr lang="en-US" sz="2800" b="1" i="1" smtClean="0">
                              <a:solidFill>
                                <a:srgbClr val="0070C0"/>
                              </a:solidFill>
                              <a:latin typeface="Cambria Math" panose="02040503050406030204" pitchFamily="18" charset="0"/>
                            </a:rPr>
                            <m:t>𝑩</m:t>
                          </m:r>
                        </m:e>
                        <m:sub>
                          <m:r>
                            <a:rPr lang="en-US" sz="2800" b="1" i="1" smtClean="0">
                              <a:solidFill>
                                <a:srgbClr val="0070C0"/>
                              </a:solidFill>
                              <a:latin typeface="Cambria Math" panose="02040503050406030204" pitchFamily="18" charset="0"/>
                            </a:rPr>
                            <m:t>𝒕</m:t>
                          </m:r>
                          <m:r>
                            <a:rPr lang="en-US" sz="2800" b="1" i="0" smtClean="0">
                              <a:solidFill>
                                <a:srgbClr val="0070C0"/>
                              </a:solidFill>
                              <a:latin typeface="Cambria Math" panose="02040503050406030204" pitchFamily="18" charset="0"/>
                            </a:rPr>
                            <m:t>𝟎</m:t>
                          </m:r>
                        </m:sub>
                      </m:sSub>
                      <m:sSub>
                        <m:sSubPr>
                          <m:ctrlPr>
                            <a:rPr lang="en-US" sz="2800" b="1" i="1" smtClean="0">
                              <a:solidFill>
                                <a:srgbClr val="0070C0"/>
                              </a:solidFill>
                              <a:latin typeface="Cambria Math" panose="02040503050406030204" pitchFamily="18" charset="0"/>
                            </a:rPr>
                          </m:ctrlPr>
                        </m:sSubPr>
                        <m:e>
                          <m:r>
                            <a:rPr lang="en-US" sz="2800" b="1" i="1" smtClean="0">
                              <a:solidFill>
                                <a:srgbClr val="0070C0"/>
                              </a:solidFill>
                              <a:latin typeface="Cambria Math" panose="02040503050406030204" pitchFamily="18" charset="0"/>
                            </a:rPr>
                            <m:t> : </m:t>
                          </m:r>
                          <m:r>
                            <a:rPr lang="en-US" sz="2800" b="1" i="1" smtClean="0">
                              <a:solidFill>
                                <a:srgbClr val="0070C0"/>
                              </a:solidFill>
                              <a:latin typeface="Cambria Math" panose="02040503050406030204" pitchFamily="18" charset="0"/>
                            </a:rPr>
                            <m:t>𝑛</m:t>
                          </m:r>
                        </m:e>
                        <m:sub>
                          <m:r>
                            <a:rPr lang="en-US" sz="2800" b="1" i="1" smtClean="0">
                              <a:solidFill>
                                <a:srgbClr val="0070C0"/>
                              </a:solidFill>
                              <a:latin typeface="Cambria Math" panose="02040503050406030204" pitchFamily="18" charset="0"/>
                            </a:rPr>
                            <m:t>𝑓</m:t>
                          </m:r>
                          <m:r>
                            <a:rPr lang="en-US" sz="2800" b="1" i="1" smtClean="0">
                              <a:solidFill>
                                <a:srgbClr val="0070C0"/>
                              </a:solidFill>
                              <a:latin typeface="Cambria Math" panose="02040503050406030204" pitchFamily="18" charset="0"/>
                            </a:rPr>
                            <m:t>𝒛</m:t>
                          </m:r>
                        </m:sub>
                      </m:sSub>
                      <m:r>
                        <a:rPr lang="en-US" sz="2800" b="1" i="0" smtClean="0">
                          <a:solidFill>
                            <a:srgbClr val="0070C0"/>
                          </a:solidFill>
                          <a:latin typeface="Cambria Math" panose="02040503050406030204" pitchFamily="18" charset="0"/>
                        </a:rPr>
                        <m:t>=</m:t>
                      </m:r>
                      <m:sSub>
                        <m:sSubPr>
                          <m:ctrlPr>
                            <a:rPr lang="en-US" sz="2800" b="1" i="1" smtClean="0">
                              <a:solidFill>
                                <a:srgbClr val="0070C0"/>
                              </a:solidFill>
                              <a:latin typeface="Cambria Math" panose="02040503050406030204" pitchFamily="18" charset="0"/>
                            </a:rPr>
                          </m:ctrlPr>
                        </m:sSubPr>
                        <m:e>
                          <m:r>
                            <a:rPr lang="en-US" sz="2800" b="1" i="1" smtClean="0">
                              <a:solidFill>
                                <a:srgbClr val="0070C0"/>
                              </a:solidFill>
                              <a:latin typeface="Cambria Math" panose="02040503050406030204" pitchFamily="18" charset="0"/>
                            </a:rPr>
                            <m:t>𝐴</m:t>
                          </m:r>
                        </m:e>
                        <m:sub>
                          <m:r>
                            <a:rPr lang="en-US" sz="2800" b="1" i="1" smtClean="0">
                              <a:solidFill>
                                <a:srgbClr val="0070C0"/>
                              </a:solidFill>
                              <a:latin typeface="Cambria Math" panose="02040503050406030204" pitchFamily="18" charset="0"/>
                            </a:rPr>
                            <m:t>𝑡𝑧</m:t>
                          </m:r>
                        </m:sub>
                      </m:sSub>
                    </m:oMath>
                  </m:oMathPara>
                </a14:m>
                <a:endParaRPr lang="en-US" sz="2800" dirty="0"/>
              </a:p>
            </p:txBody>
          </p:sp>
        </mc:Choice>
        <mc:Fallback>
          <p:sp>
            <p:nvSpPr>
              <p:cNvPr id="80" name="Rectangle 79">
                <a:extLst>
                  <a:ext uri="{FF2B5EF4-FFF2-40B4-BE49-F238E27FC236}">
                    <a16:creationId xmlns:a16="http://schemas.microsoft.com/office/drawing/2014/main" id="{8F2B0BDD-DE42-42FF-80AE-99D94ED8F188}"/>
                  </a:ext>
                </a:extLst>
              </p:cNvPr>
              <p:cNvSpPr>
                <a:spLocks noRot="1" noChangeAspect="1" noMove="1" noResize="1" noEditPoints="1" noAdjustHandles="1" noChangeArrowheads="1" noChangeShapeType="1" noTextEdit="1"/>
              </p:cNvSpPr>
              <p:nvPr/>
            </p:nvSpPr>
            <p:spPr>
              <a:xfrm>
                <a:off x="6858592" y="6099244"/>
                <a:ext cx="3515578" cy="55771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32DA148E-BEB3-4DA8-84D9-5C2D8901D242}"/>
                  </a:ext>
                </a:extLst>
              </p:cNvPr>
              <p:cNvSpPr/>
              <p:nvPr/>
            </p:nvSpPr>
            <p:spPr>
              <a:xfrm>
                <a:off x="868005" y="2228671"/>
                <a:ext cx="2515059" cy="923330"/>
              </a:xfrm>
              <a:prstGeom prst="rect">
                <a:avLst/>
              </a:prstGeom>
              <a:ln>
                <a:noFill/>
              </a:ln>
            </p:spPr>
            <p:txBody>
              <a:bodyPr wrap="square">
                <a:spAutoFit/>
              </a:bodyPr>
              <a:lstStyle/>
              <a:p>
                <a:r>
                  <a:rPr lang="en-US" b="1" dirty="0"/>
                  <a:t>2. Merge Node:</a:t>
                </a:r>
              </a:p>
              <a:p>
                <a:pPr lvl="1"/>
                <a:r>
                  <a:rPr lang="en-US" b="1" dirty="0" err="1">
                    <a:solidFill>
                      <a:srgbClr val="0070C0"/>
                    </a:solidFill>
                  </a:rPr>
                  <a:t>B</a:t>
                </a:r>
                <a:r>
                  <a:rPr lang="en-US" b="1" baseline="-25000" dirty="0" err="1">
                    <a:solidFill>
                      <a:srgbClr val="0070C0"/>
                    </a:solidFill>
                  </a:rPr>
                  <a:t>from</a:t>
                </a:r>
                <a:r>
                  <a:rPr lang="en-US" b="1" dirty="0">
                    <a:solidFill>
                      <a:srgbClr val="0070C0"/>
                    </a:solidFill>
                  </a:rPr>
                  <a:t> </a:t>
                </a:r>
                <a14:m>
                  <m:oMath xmlns:m="http://schemas.openxmlformats.org/officeDocument/2006/math">
                    <m:r>
                      <a:rPr lang="en-US" dirty="0" smtClean="0">
                        <a:solidFill>
                          <a:srgbClr val="0070C0"/>
                        </a:solidFill>
                        <a:latin typeface="Cambria Math" panose="02040503050406030204" pitchFamily="18" charset="0"/>
                      </a:rPr>
                      <m:t>∈</m:t>
                    </m:r>
                    <m:r>
                      <a:rPr lang="en-US" b="0" i="0" dirty="0" smtClean="0">
                        <a:solidFill>
                          <a:srgbClr val="0070C0"/>
                        </a:solidFill>
                        <a:latin typeface="Cambria Math" panose="02040503050406030204" pitchFamily="18" charset="0"/>
                      </a:rPr>
                      <m:t> </m:t>
                    </m:r>
                    <m:d>
                      <m:dPr>
                        <m:begChr m:val="{"/>
                        <m:endChr m:val="}"/>
                        <m:ctrlPr>
                          <a:rPr lang="en-US" b="0" i="1" dirty="0" smtClean="0">
                            <a:solidFill>
                              <a:srgbClr val="0070C0"/>
                            </a:solidFill>
                            <a:latin typeface="Cambria Math" panose="02040503050406030204" pitchFamily="18" charset="0"/>
                          </a:rPr>
                        </m:ctrlPr>
                      </m:dPr>
                      <m:e>
                        <m:r>
                          <a:rPr lang="en-US" b="0" i="1" dirty="0" smtClean="0">
                            <a:solidFill>
                              <a:srgbClr val="0070C0"/>
                            </a:solidFill>
                            <a:latin typeface="Cambria Math" panose="02040503050406030204" pitchFamily="18" charset="0"/>
                          </a:rPr>
                          <m:t>𝐴</m:t>
                        </m:r>
                        <m:r>
                          <a:rPr lang="en-US" b="0" i="1" baseline="-25000" dirty="0" smtClean="0">
                            <a:solidFill>
                              <a:srgbClr val="0070C0"/>
                            </a:solidFill>
                            <a:latin typeface="Cambria Math" panose="02040503050406030204" pitchFamily="18" charset="0"/>
                          </a:rPr>
                          <m:t>1</m:t>
                        </m:r>
                        <m:r>
                          <a:rPr lang="en-US" b="0" i="1" dirty="0" smtClean="0">
                            <a:solidFill>
                              <a:srgbClr val="0070C0"/>
                            </a:solidFill>
                            <a:latin typeface="Cambria Math" panose="02040503050406030204" pitchFamily="18" charset="0"/>
                          </a:rPr>
                          <m:t>, </m:t>
                        </m:r>
                        <m:r>
                          <a:rPr lang="en-US" b="0" i="1" dirty="0" smtClean="0">
                            <a:solidFill>
                              <a:srgbClr val="0070C0"/>
                            </a:solidFill>
                            <a:latin typeface="Cambria Math" panose="02040503050406030204" pitchFamily="18" charset="0"/>
                          </a:rPr>
                          <m:t>𝐴</m:t>
                        </m:r>
                        <m:r>
                          <a:rPr lang="en-US" b="0" i="1" baseline="-25000" dirty="0" smtClean="0">
                            <a:solidFill>
                              <a:srgbClr val="0070C0"/>
                            </a:solidFill>
                            <a:latin typeface="Cambria Math" panose="02040503050406030204" pitchFamily="18" charset="0"/>
                          </a:rPr>
                          <m:t>2</m:t>
                        </m:r>
                      </m:e>
                    </m:d>
                  </m:oMath>
                </a14:m>
                <a:endParaRPr lang="en-US" dirty="0"/>
              </a:p>
              <a:p>
                <a:pPr lvl="1"/>
                <a:r>
                  <a:rPr lang="en-US" b="1" dirty="0" err="1">
                    <a:solidFill>
                      <a:srgbClr val="0070C0"/>
                    </a:solidFill>
                  </a:rPr>
                  <a:t>B</a:t>
                </a:r>
                <a:r>
                  <a:rPr lang="en-US" b="1" baseline="-25000" dirty="0" err="1">
                    <a:solidFill>
                      <a:srgbClr val="0070C0"/>
                    </a:solidFill>
                  </a:rPr>
                  <a:t>from.</a:t>
                </a:r>
                <a:r>
                  <a:rPr lang="en-US" b="1" dirty="0" err="1">
                    <a:solidFill>
                      <a:srgbClr val="0070C0"/>
                    </a:solidFill>
                  </a:rPr>
                  <a:t>Length</a:t>
                </a:r>
                <a:r>
                  <a:rPr lang="en-US" b="1" dirty="0">
                    <a:solidFill>
                      <a:srgbClr val="0070C0"/>
                    </a:solidFill>
                  </a:rPr>
                  <a:t>() &gt; 1</a:t>
                </a:r>
                <a:endParaRPr lang="en-US" dirty="0"/>
              </a:p>
            </p:txBody>
          </p:sp>
        </mc:Choice>
        <mc:Fallback>
          <p:sp>
            <p:nvSpPr>
              <p:cNvPr id="28" name="Rectangle 27">
                <a:extLst>
                  <a:ext uri="{FF2B5EF4-FFF2-40B4-BE49-F238E27FC236}">
                    <a16:creationId xmlns:a16="http://schemas.microsoft.com/office/drawing/2014/main" id="{32DA148E-BEB3-4DA8-84D9-5C2D8901D242}"/>
                  </a:ext>
                </a:extLst>
              </p:cNvPr>
              <p:cNvSpPr>
                <a:spLocks noRot="1" noChangeAspect="1" noMove="1" noResize="1" noEditPoints="1" noAdjustHandles="1" noChangeArrowheads="1" noChangeShapeType="1" noTextEdit="1"/>
              </p:cNvSpPr>
              <p:nvPr/>
            </p:nvSpPr>
            <p:spPr>
              <a:xfrm>
                <a:off x="868005" y="2228671"/>
                <a:ext cx="2515059" cy="923330"/>
              </a:xfrm>
              <a:prstGeom prst="rect">
                <a:avLst/>
              </a:prstGeom>
              <a:blipFill>
                <a:blip r:embed="rId4"/>
                <a:stretch>
                  <a:fillRect l="-1937" t="-3974" b="-9934"/>
                </a:stretch>
              </a:blipFill>
              <a:ln>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EA3C1FC-9888-4887-9902-994AD13EE530}"/>
              </a:ext>
            </a:extLst>
          </p:cNvPr>
          <p:cNvSpPr/>
          <p:nvPr/>
        </p:nvSpPr>
        <p:spPr>
          <a:xfrm>
            <a:off x="838200" y="1340320"/>
            <a:ext cx="2544864" cy="646331"/>
          </a:xfrm>
          <a:prstGeom prst="rect">
            <a:avLst/>
          </a:prstGeom>
          <a:ln>
            <a:noFill/>
          </a:ln>
        </p:spPr>
        <p:txBody>
          <a:bodyPr wrap="none">
            <a:spAutoFit/>
          </a:bodyPr>
          <a:lstStyle/>
          <a:p>
            <a:r>
              <a:rPr lang="en-US" b="1" dirty="0"/>
              <a:t>1. Break Loop:</a:t>
            </a:r>
          </a:p>
          <a:p>
            <a:r>
              <a:rPr lang="en-US" b="1" dirty="0" err="1">
                <a:solidFill>
                  <a:srgbClr val="0070C0"/>
                </a:solidFill>
              </a:rPr>
              <a:t>Seg_Start</a:t>
            </a:r>
            <a:r>
              <a:rPr lang="en-US" b="1" dirty="0">
                <a:solidFill>
                  <a:srgbClr val="0070C0"/>
                </a:solidFill>
              </a:rPr>
              <a:t> != </a:t>
            </a:r>
            <a:r>
              <a:rPr lang="en-US" b="1" dirty="0" err="1">
                <a:solidFill>
                  <a:srgbClr val="0070C0"/>
                </a:solidFill>
              </a:rPr>
              <a:t>next_Bnode</a:t>
            </a:r>
            <a:endParaRPr lang="en-US" dirty="0"/>
          </a:p>
        </p:txBody>
      </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50EFEDBD-BD67-400A-9220-8A4FD487D4BE}"/>
                  </a:ext>
                </a:extLst>
              </p:cNvPr>
              <p:cNvSpPr/>
              <p:nvPr/>
            </p:nvSpPr>
            <p:spPr>
              <a:xfrm>
                <a:off x="838200" y="3429000"/>
                <a:ext cx="2515059" cy="923330"/>
              </a:xfrm>
              <a:prstGeom prst="rect">
                <a:avLst/>
              </a:prstGeom>
              <a:ln>
                <a:noFill/>
              </a:ln>
            </p:spPr>
            <p:txBody>
              <a:bodyPr wrap="square">
                <a:spAutoFit/>
              </a:bodyPr>
              <a:lstStyle/>
              <a:p>
                <a:r>
                  <a:rPr lang="en-US" b="1" dirty="0"/>
                  <a:t>3. Split Node:</a:t>
                </a:r>
              </a:p>
              <a:p>
                <a:pPr lvl="1"/>
                <a:r>
                  <a:rPr lang="en-US" b="1" dirty="0" err="1">
                    <a:solidFill>
                      <a:srgbClr val="0070C0"/>
                    </a:solidFill>
                  </a:rPr>
                  <a:t>B</a:t>
                </a:r>
                <a:r>
                  <a:rPr lang="en-US" b="1" baseline="-25000" dirty="0" err="1">
                    <a:solidFill>
                      <a:srgbClr val="0070C0"/>
                    </a:solidFill>
                  </a:rPr>
                  <a:t>to</a:t>
                </a:r>
                <a:r>
                  <a:rPr lang="en-US" b="1" dirty="0">
                    <a:solidFill>
                      <a:srgbClr val="0070C0"/>
                    </a:solidFill>
                  </a:rPr>
                  <a:t> </a:t>
                </a:r>
                <a14:m>
                  <m:oMath xmlns:m="http://schemas.openxmlformats.org/officeDocument/2006/math">
                    <m:r>
                      <a:rPr lang="en-US" dirty="0" smtClean="0">
                        <a:solidFill>
                          <a:srgbClr val="0070C0"/>
                        </a:solidFill>
                        <a:latin typeface="Cambria Math" panose="02040503050406030204" pitchFamily="18" charset="0"/>
                      </a:rPr>
                      <m:t>∈</m:t>
                    </m:r>
                    <m:r>
                      <a:rPr lang="en-US" b="0" i="0" dirty="0" smtClean="0">
                        <a:solidFill>
                          <a:srgbClr val="0070C0"/>
                        </a:solidFill>
                        <a:latin typeface="Cambria Math" panose="02040503050406030204" pitchFamily="18" charset="0"/>
                      </a:rPr>
                      <m:t> </m:t>
                    </m:r>
                    <m:d>
                      <m:dPr>
                        <m:begChr m:val="{"/>
                        <m:endChr m:val="}"/>
                        <m:ctrlPr>
                          <a:rPr lang="en-US" b="0" i="1" dirty="0" smtClean="0">
                            <a:solidFill>
                              <a:srgbClr val="0070C0"/>
                            </a:solidFill>
                            <a:latin typeface="Cambria Math" panose="02040503050406030204" pitchFamily="18" charset="0"/>
                          </a:rPr>
                        </m:ctrlPr>
                      </m:dPr>
                      <m:e>
                        <m:r>
                          <a:rPr lang="en-US" b="0" i="1" dirty="0" smtClean="0">
                            <a:solidFill>
                              <a:srgbClr val="0070C0"/>
                            </a:solidFill>
                            <a:latin typeface="Cambria Math" panose="02040503050406030204" pitchFamily="18" charset="0"/>
                          </a:rPr>
                          <m:t>𝑛</m:t>
                        </m:r>
                        <m:r>
                          <a:rPr lang="en-US" b="0" i="1" baseline="-25000" dirty="0" smtClean="0">
                            <a:solidFill>
                              <a:srgbClr val="0070C0"/>
                            </a:solidFill>
                            <a:latin typeface="Cambria Math" panose="02040503050406030204" pitchFamily="18" charset="0"/>
                          </a:rPr>
                          <m:t>1</m:t>
                        </m:r>
                        <m:r>
                          <a:rPr lang="en-US" b="0" i="1" dirty="0" smtClean="0">
                            <a:solidFill>
                              <a:srgbClr val="0070C0"/>
                            </a:solidFill>
                            <a:latin typeface="Cambria Math" panose="02040503050406030204" pitchFamily="18" charset="0"/>
                          </a:rPr>
                          <m:t>, </m:t>
                        </m:r>
                        <m:r>
                          <a:rPr lang="en-US" b="0" i="1" dirty="0" smtClean="0">
                            <a:solidFill>
                              <a:srgbClr val="0070C0"/>
                            </a:solidFill>
                            <a:latin typeface="Cambria Math" panose="02040503050406030204" pitchFamily="18" charset="0"/>
                          </a:rPr>
                          <m:t>𝑛</m:t>
                        </m:r>
                        <m:r>
                          <a:rPr lang="en-US" b="0" i="1" baseline="-25000" dirty="0" smtClean="0">
                            <a:solidFill>
                              <a:srgbClr val="0070C0"/>
                            </a:solidFill>
                            <a:latin typeface="Cambria Math" panose="02040503050406030204" pitchFamily="18" charset="0"/>
                          </a:rPr>
                          <m:t>2</m:t>
                        </m:r>
                      </m:e>
                    </m:d>
                  </m:oMath>
                </a14:m>
                <a:endParaRPr lang="en-US" dirty="0"/>
              </a:p>
              <a:p>
                <a:pPr lvl="1"/>
                <a:r>
                  <a:rPr lang="en-US" b="1" dirty="0" err="1">
                    <a:solidFill>
                      <a:srgbClr val="0070C0"/>
                    </a:solidFill>
                  </a:rPr>
                  <a:t>B</a:t>
                </a:r>
                <a:r>
                  <a:rPr lang="en-US" b="1" baseline="-25000" dirty="0" err="1">
                    <a:solidFill>
                      <a:srgbClr val="0070C0"/>
                    </a:solidFill>
                  </a:rPr>
                  <a:t>to.</a:t>
                </a:r>
                <a:r>
                  <a:rPr lang="en-US" b="1" dirty="0" err="1">
                    <a:solidFill>
                      <a:srgbClr val="0070C0"/>
                    </a:solidFill>
                  </a:rPr>
                  <a:t>Length</a:t>
                </a:r>
                <a:r>
                  <a:rPr lang="en-US" b="1" dirty="0">
                    <a:solidFill>
                      <a:srgbClr val="0070C0"/>
                    </a:solidFill>
                  </a:rPr>
                  <a:t>() &gt; 1</a:t>
                </a:r>
                <a:endParaRPr lang="en-US" dirty="0"/>
              </a:p>
            </p:txBody>
          </p:sp>
        </mc:Choice>
        <mc:Fallback>
          <p:sp>
            <p:nvSpPr>
              <p:cNvPr id="30" name="Rectangle 29">
                <a:extLst>
                  <a:ext uri="{FF2B5EF4-FFF2-40B4-BE49-F238E27FC236}">
                    <a16:creationId xmlns:a16="http://schemas.microsoft.com/office/drawing/2014/main" id="{50EFEDBD-BD67-400A-9220-8A4FD487D4BE}"/>
                  </a:ext>
                </a:extLst>
              </p:cNvPr>
              <p:cNvSpPr>
                <a:spLocks noRot="1" noChangeAspect="1" noMove="1" noResize="1" noEditPoints="1" noAdjustHandles="1" noChangeArrowheads="1" noChangeShapeType="1" noTextEdit="1"/>
              </p:cNvSpPr>
              <p:nvPr/>
            </p:nvSpPr>
            <p:spPr>
              <a:xfrm>
                <a:off x="838200" y="3429000"/>
                <a:ext cx="2515059" cy="923330"/>
              </a:xfrm>
              <a:prstGeom prst="rect">
                <a:avLst/>
              </a:prstGeom>
              <a:blipFill>
                <a:blip r:embed="rId5"/>
                <a:stretch>
                  <a:fillRect l="-2184" t="-3974" b="-9272"/>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D637527D-2633-400B-B69B-D0C2078DA581}"/>
                  </a:ext>
                </a:extLst>
              </p:cNvPr>
              <p:cNvSpPr/>
              <p:nvPr/>
            </p:nvSpPr>
            <p:spPr>
              <a:xfrm>
                <a:off x="868005" y="4629329"/>
                <a:ext cx="2515059" cy="923330"/>
              </a:xfrm>
              <a:prstGeom prst="rect">
                <a:avLst/>
              </a:prstGeom>
              <a:ln>
                <a:noFill/>
              </a:ln>
            </p:spPr>
            <p:txBody>
              <a:bodyPr wrap="square">
                <a:spAutoFit/>
              </a:bodyPr>
              <a:lstStyle/>
              <a:p>
                <a:r>
                  <a:rPr lang="en-US" b="1" dirty="0"/>
                  <a:t>4. Intersection Node:</a:t>
                </a:r>
              </a:p>
              <a:p>
                <a:pPr lvl="1"/>
                <a:r>
                  <a:rPr lang="en-US" b="1" dirty="0" err="1">
                    <a:solidFill>
                      <a:srgbClr val="0070C0"/>
                    </a:solidFill>
                  </a:rPr>
                  <a:t>B</a:t>
                </a:r>
                <a:r>
                  <a:rPr lang="en-US" b="1" baseline="-25000" dirty="0" err="1">
                    <a:solidFill>
                      <a:srgbClr val="0070C0"/>
                    </a:solidFill>
                  </a:rPr>
                  <a:t>to</a:t>
                </a:r>
                <a:r>
                  <a:rPr lang="en-US" b="1" dirty="0">
                    <a:solidFill>
                      <a:srgbClr val="0070C0"/>
                    </a:solidFill>
                  </a:rPr>
                  <a:t> </a:t>
                </a:r>
                <a14:m>
                  <m:oMath xmlns:m="http://schemas.openxmlformats.org/officeDocument/2006/math">
                    <m:r>
                      <a:rPr lang="en-US" dirty="0" smtClean="0">
                        <a:solidFill>
                          <a:srgbClr val="0070C0"/>
                        </a:solidFill>
                        <a:latin typeface="Cambria Math" panose="02040503050406030204" pitchFamily="18" charset="0"/>
                      </a:rPr>
                      <m:t>∈</m:t>
                    </m:r>
                    <m:r>
                      <a:rPr lang="en-US" b="0" i="0" dirty="0" smtClean="0">
                        <a:solidFill>
                          <a:srgbClr val="0070C0"/>
                        </a:solidFill>
                        <a:latin typeface="Cambria Math" panose="02040503050406030204" pitchFamily="18" charset="0"/>
                      </a:rPr>
                      <m:t> </m:t>
                    </m:r>
                    <m:d>
                      <m:dPr>
                        <m:begChr m:val="{"/>
                        <m:endChr m:val="}"/>
                        <m:ctrlPr>
                          <a:rPr lang="en-US" b="0" i="1" dirty="0" smtClean="0">
                            <a:solidFill>
                              <a:srgbClr val="0070C0"/>
                            </a:solidFill>
                            <a:latin typeface="Cambria Math" panose="02040503050406030204" pitchFamily="18" charset="0"/>
                          </a:rPr>
                        </m:ctrlPr>
                      </m:dPr>
                      <m:e>
                        <m:r>
                          <a:rPr lang="en-US" b="0" i="1" dirty="0" smtClean="0">
                            <a:solidFill>
                              <a:srgbClr val="0070C0"/>
                            </a:solidFill>
                            <a:latin typeface="Cambria Math" panose="02040503050406030204" pitchFamily="18" charset="0"/>
                          </a:rPr>
                          <m:t>𝑛</m:t>
                        </m:r>
                        <m:r>
                          <a:rPr lang="en-US" b="0" i="1" baseline="-25000" dirty="0" smtClean="0">
                            <a:solidFill>
                              <a:srgbClr val="0070C0"/>
                            </a:solidFill>
                            <a:latin typeface="Cambria Math" panose="02040503050406030204" pitchFamily="18" charset="0"/>
                          </a:rPr>
                          <m:t>1</m:t>
                        </m:r>
                        <m:r>
                          <a:rPr lang="en-US" b="0" i="1" dirty="0" smtClean="0">
                            <a:solidFill>
                              <a:srgbClr val="0070C0"/>
                            </a:solidFill>
                            <a:latin typeface="Cambria Math" panose="02040503050406030204" pitchFamily="18" charset="0"/>
                          </a:rPr>
                          <m:t>,</m:t>
                        </m:r>
                        <m:r>
                          <a:rPr lang="en-US" b="0" i="1" dirty="0" smtClean="0">
                            <a:solidFill>
                              <a:srgbClr val="0070C0"/>
                            </a:solidFill>
                            <a:latin typeface="Cambria Math" panose="02040503050406030204" pitchFamily="18" charset="0"/>
                          </a:rPr>
                          <m:t>𝑛</m:t>
                        </m:r>
                        <m:r>
                          <a:rPr lang="en-US" b="0" i="1" baseline="-25000" dirty="0" smtClean="0">
                            <a:solidFill>
                              <a:srgbClr val="0070C0"/>
                            </a:solidFill>
                            <a:latin typeface="Cambria Math" panose="02040503050406030204" pitchFamily="18" charset="0"/>
                          </a:rPr>
                          <m:t>2</m:t>
                        </m:r>
                        <m:r>
                          <a:rPr lang="en-US" b="0" i="1" dirty="0" smtClean="0">
                            <a:solidFill>
                              <a:srgbClr val="0070C0"/>
                            </a:solidFill>
                            <a:latin typeface="Cambria Math" panose="02040503050406030204" pitchFamily="18" charset="0"/>
                          </a:rPr>
                          <m:t> …</m:t>
                        </m:r>
                        <m:r>
                          <a:rPr lang="en-US" b="0" i="1" dirty="0" smtClean="0">
                            <a:solidFill>
                              <a:srgbClr val="0070C0"/>
                            </a:solidFill>
                            <a:latin typeface="Cambria Math" panose="02040503050406030204" pitchFamily="18" charset="0"/>
                          </a:rPr>
                          <m:t>𝑛𝑘</m:t>
                        </m:r>
                      </m:e>
                    </m:d>
                  </m:oMath>
                </a14:m>
                <a:endParaRPr lang="en-US" dirty="0"/>
              </a:p>
              <a:p>
                <a:pPr lvl="1"/>
                <a:r>
                  <a:rPr lang="en-US" b="1" dirty="0" err="1">
                    <a:solidFill>
                      <a:srgbClr val="0070C0"/>
                    </a:solidFill>
                  </a:rPr>
                  <a:t>B</a:t>
                </a:r>
                <a:r>
                  <a:rPr lang="en-US" b="1" baseline="-25000" dirty="0" err="1">
                    <a:solidFill>
                      <a:srgbClr val="0070C0"/>
                    </a:solidFill>
                  </a:rPr>
                  <a:t>to.</a:t>
                </a:r>
                <a:r>
                  <a:rPr lang="en-US" b="1" dirty="0" err="1">
                    <a:solidFill>
                      <a:srgbClr val="0070C0"/>
                    </a:solidFill>
                  </a:rPr>
                  <a:t>Length</a:t>
                </a:r>
                <a:r>
                  <a:rPr lang="en-US" b="1" dirty="0">
                    <a:solidFill>
                      <a:srgbClr val="0070C0"/>
                    </a:solidFill>
                  </a:rPr>
                  <a:t>() &gt; 1</a:t>
                </a:r>
                <a:endParaRPr lang="en-US" dirty="0"/>
              </a:p>
            </p:txBody>
          </p:sp>
        </mc:Choice>
        <mc:Fallback>
          <p:sp>
            <p:nvSpPr>
              <p:cNvPr id="31" name="Rectangle 30">
                <a:extLst>
                  <a:ext uri="{FF2B5EF4-FFF2-40B4-BE49-F238E27FC236}">
                    <a16:creationId xmlns:a16="http://schemas.microsoft.com/office/drawing/2014/main" id="{D637527D-2633-400B-B69B-D0C2078DA581}"/>
                  </a:ext>
                </a:extLst>
              </p:cNvPr>
              <p:cNvSpPr>
                <a:spLocks noRot="1" noChangeAspect="1" noMove="1" noResize="1" noEditPoints="1" noAdjustHandles="1" noChangeArrowheads="1" noChangeShapeType="1" noTextEdit="1"/>
              </p:cNvSpPr>
              <p:nvPr/>
            </p:nvSpPr>
            <p:spPr>
              <a:xfrm>
                <a:off x="868005" y="4629329"/>
                <a:ext cx="2515059" cy="923330"/>
              </a:xfrm>
              <a:prstGeom prst="rect">
                <a:avLst/>
              </a:prstGeom>
              <a:blipFill>
                <a:blip r:embed="rId6"/>
                <a:stretch>
                  <a:fillRect l="-1937" t="-3289" b="-9211"/>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Rectangle 33">
                <a:extLst>
                  <a:ext uri="{FF2B5EF4-FFF2-40B4-BE49-F238E27FC236}">
                    <a16:creationId xmlns:a16="http://schemas.microsoft.com/office/drawing/2014/main" id="{99225480-929E-427C-B6D5-3475275BB454}"/>
                  </a:ext>
                </a:extLst>
              </p:cNvPr>
              <p:cNvSpPr/>
              <p:nvPr/>
            </p:nvSpPr>
            <p:spPr>
              <a:xfrm>
                <a:off x="4488454" y="1607415"/>
                <a:ext cx="4567923" cy="1271438"/>
              </a:xfrm>
              <a:prstGeom prst="rect">
                <a:avLst/>
              </a:prstGeom>
            </p:spPr>
            <p:txBody>
              <a:bodyPr wrap="square">
                <a:spAutoFit/>
              </a:bodyPr>
              <a:lstStyle/>
              <a:p>
                <a:r>
                  <a:rPr lang="en-US" sz="2400" b="1" dirty="0">
                    <a:solidFill>
                      <a:srgbClr val="0070C0"/>
                    </a:solidFill>
                  </a:rPr>
                  <a:t>B</a:t>
                </a:r>
                <a:r>
                  <a:rPr lang="en-US" sz="2400" b="1" baseline="-25000" dirty="0" err="1">
                    <a:solidFill>
                      <a:srgbClr val="0070C0"/>
                    </a:solidFill>
                  </a:rPr>
                  <a:t>to</a:t>
                </a:r>
                <a:r>
                  <a:rPr lang="en-US" sz="2400" b="1" dirty="0">
                    <a:solidFill>
                      <a:srgbClr val="0070C0"/>
                    </a:solidFill>
                  </a:rPr>
                  <a:t> </a:t>
                </a:r>
                <a14:m>
                  <m:oMath xmlns:m="http://schemas.openxmlformats.org/officeDocument/2006/math">
                    <m:r>
                      <a:rPr lang="en-US" sz="2400" dirty="0">
                        <a:solidFill>
                          <a:srgbClr val="0070C0"/>
                        </a:solidFill>
                        <a:latin typeface="Cambria Math" panose="02040503050406030204" pitchFamily="18" charset="0"/>
                      </a:rPr>
                      <m:t>∈ </m:t>
                    </m:r>
                    <m:d>
                      <m:dPr>
                        <m:begChr m:val="{"/>
                        <m:endChr m:val="}"/>
                        <m:ctrlPr>
                          <a:rPr lang="en-US" sz="2400" i="1" dirty="0">
                            <a:solidFill>
                              <a:srgbClr val="0070C0"/>
                            </a:solidFill>
                            <a:latin typeface="Cambria Math" panose="02040503050406030204" pitchFamily="18" charset="0"/>
                          </a:rPr>
                        </m:ctrlPr>
                      </m:dPr>
                      <m:e>
                        <m:r>
                          <a:rPr lang="en-US" sz="2400" i="1" dirty="0">
                            <a:solidFill>
                              <a:srgbClr val="0070C0"/>
                            </a:solidFill>
                            <a:latin typeface="Cambria Math" panose="02040503050406030204" pitchFamily="18" charset="0"/>
                          </a:rPr>
                          <m:t>𝑛</m:t>
                        </m:r>
                        <m:r>
                          <a:rPr lang="en-US" sz="2400" i="1" baseline="-25000" dirty="0">
                            <a:solidFill>
                              <a:srgbClr val="0070C0"/>
                            </a:solidFill>
                            <a:latin typeface="Cambria Math" panose="02040503050406030204" pitchFamily="18" charset="0"/>
                          </a:rPr>
                          <m:t>1</m:t>
                        </m:r>
                        <m:r>
                          <a:rPr lang="en-US" sz="2400" i="1" dirty="0">
                            <a:solidFill>
                              <a:srgbClr val="0070C0"/>
                            </a:solidFill>
                            <a:latin typeface="Cambria Math" panose="02040503050406030204" pitchFamily="18" charset="0"/>
                          </a:rPr>
                          <m:t>, </m:t>
                        </m:r>
                        <m:r>
                          <a:rPr lang="en-US" sz="2400" i="1" dirty="0">
                            <a:solidFill>
                              <a:srgbClr val="0070C0"/>
                            </a:solidFill>
                            <a:latin typeface="Cambria Math" panose="02040503050406030204" pitchFamily="18" charset="0"/>
                          </a:rPr>
                          <m:t>𝐴</m:t>
                        </m:r>
                        <m:r>
                          <a:rPr lang="en-US" sz="2400" i="1" baseline="-25000" dirty="0">
                            <a:solidFill>
                              <a:srgbClr val="0070C0"/>
                            </a:solidFill>
                            <a:latin typeface="Cambria Math" panose="02040503050406030204" pitchFamily="18" charset="0"/>
                          </a:rPr>
                          <m:t>2</m:t>
                        </m:r>
                        <m:r>
                          <a:rPr lang="en-US" sz="2400" i="1" dirty="0">
                            <a:solidFill>
                              <a:srgbClr val="0070C0"/>
                            </a:solidFill>
                            <a:latin typeface="Cambria Math" panose="02040503050406030204" pitchFamily="18" charset="0"/>
                          </a:rPr>
                          <m:t>, </m:t>
                        </m:r>
                        <m:r>
                          <a:rPr lang="en-US" sz="2400" i="1" dirty="0">
                            <a:solidFill>
                              <a:srgbClr val="0070C0"/>
                            </a:solidFill>
                            <a:latin typeface="Cambria Math" panose="02040503050406030204" pitchFamily="18" charset="0"/>
                          </a:rPr>
                          <m:t>𝐵</m:t>
                        </m:r>
                        <m:r>
                          <a:rPr lang="en-US" sz="2400" i="1" baseline="-25000" dirty="0">
                            <a:solidFill>
                              <a:srgbClr val="0070C0"/>
                            </a:solidFill>
                            <a:latin typeface="Cambria Math" panose="02040503050406030204" pitchFamily="18" charset="0"/>
                          </a:rPr>
                          <m:t>2</m:t>
                        </m:r>
                      </m:e>
                    </m:d>
                    <m:d>
                      <m:dPr>
                        <m:begChr m:val="{"/>
                        <m:endChr m:val=""/>
                        <m:ctrlPr>
                          <a:rPr lang="en-US" sz="2400" dirty="0" smtClean="0">
                            <a:latin typeface="Cambria Math" panose="02040503050406030204" pitchFamily="18" charset="0"/>
                          </a:rPr>
                        </m:ctrlPr>
                      </m:dPr>
                      <m:e>
                        <m:m>
                          <m:mPr>
                            <m:plcHide m:val="on"/>
                            <m:mcs>
                              <m:mc>
                                <m:mcPr>
                                  <m:count m:val="1"/>
                                  <m:mcJc m:val="center"/>
                                </m:mcPr>
                              </m:mc>
                            </m:mcs>
                            <m:ctrlPr>
                              <a:rPr lang="en-US" sz="2400" dirty="0">
                                <a:latin typeface="Cambria Math" panose="02040503050406030204" pitchFamily="18" charset="0"/>
                              </a:rPr>
                            </m:ctrlPr>
                          </m:mPr>
                          <m:mr>
                            <m:e>
                              <m:sSubSup>
                                <m:sSubSupPr>
                                  <m:ctrlPr>
                                    <a:rPr lang="en-US" sz="2400" dirty="0">
                                      <a:latin typeface="Cambria Math" panose="02040503050406030204" pitchFamily="18" charset="0"/>
                                    </a:rPr>
                                  </m:ctrlPr>
                                </m:sSubSupPr>
                                <m:e>
                                  <m:r>
                                    <a:rPr lang="en-US" sz="2400" b="0" i="1" dirty="0" smtClean="0">
                                      <a:latin typeface="Cambria Math" panose="02040503050406030204" pitchFamily="18" charset="0"/>
                                    </a:rPr>
                                    <m:t>  </m:t>
                                  </m:r>
                                </m:e>
                                <m:sub>
                                  <m:r>
                                    <m:rPr>
                                      <m:sty m:val="p"/>
                                    </m:rPr>
                                    <a:rPr lang="en-US" sz="2400" dirty="0">
                                      <a:solidFill>
                                        <a:srgbClr val="0070C0"/>
                                      </a:solidFill>
                                      <a:latin typeface="Cambria Math" panose="02040503050406030204" pitchFamily="18" charset="0"/>
                                    </a:rPr>
                                    <m:t>A</m:t>
                                  </m:r>
                                  <m:r>
                                    <a:rPr lang="en-US" sz="2400" dirty="0">
                                      <a:solidFill>
                                        <a:srgbClr val="0070C0"/>
                                      </a:solidFill>
                                      <a:latin typeface="Cambria Math" panose="02040503050406030204" pitchFamily="18" charset="0"/>
                                    </a:rPr>
                                    <m:t> </m:t>
                                  </m:r>
                                  <m:r>
                                    <a:rPr lang="en-US" sz="2400" i="1" dirty="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 </m:t>
                                  </m:r>
                                  <m:r>
                                    <m:rPr>
                                      <m:nor/>
                                    </m:rPr>
                                    <a:rPr lang="en-US" sz="2400" b="1" dirty="0">
                                      <a:solidFill>
                                        <a:srgbClr val="0070C0"/>
                                      </a:solidFill>
                                    </a:rPr>
                                    <m:t>B</m:t>
                                  </m:r>
                                  <m:r>
                                    <m:rPr>
                                      <m:nor/>
                                    </m:rPr>
                                    <a:rPr lang="en-US" sz="2400" b="1" baseline="-25000" dirty="0">
                                      <a:solidFill>
                                        <a:srgbClr val="0070C0"/>
                                      </a:solidFill>
                                    </a:rPr>
                                    <m:t>to</m:t>
                                  </m:r>
                                  <m:r>
                                    <m:rPr>
                                      <m:nor/>
                                    </m:rPr>
                                    <a:rPr lang="en-US" sz="2400" b="1" dirty="0">
                                      <a:solidFill>
                                        <a:srgbClr val="0070C0"/>
                                      </a:solidFill>
                                    </a:rPr>
                                    <m:t> </m:t>
                                  </m:r>
                                </m:sub>
                                <m:sup>
                                  <m:eqArr>
                                    <m:eqArrPr>
                                      <m:ctrlPr>
                                        <a:rPr lang="en-US" sz="2400" dirty="0" smtClean="0">
                                          <a:solidFill>
                                            <a:srgbClr val="0070C0"/>
                                          </a:solidFill>
                                          <a:latin typeface="Cambria Math" panose="02040503050406030204" pitchFamily="18" charset="0"/>
                                        </a:rPr>
                                      </m:ctrlPr>
                                    </m:eqArrPr>
                                    <m:e>
                                      <m:r>
                                        <m:rPr>
                                          <m:sty m:val="p"/>
                                        </m:rPr>
                                        <a:rPr lang="en-US" sz="2400" dirty="0">
                                          <a:solidFill>
                                            <a:srgbClr val="0070C0"/>
                                          </a:solidFill>
                                          <a:latin typeface="Cambria Math" panose="02040503050406030204" pitchFamily="18" charset="0"/>
                                        </a:rPr>
                                        <m:t>A</m:t>
                                      </m:r>
                                      <m:r>
                                        <a:rPr lang="en-US" sz="2400" dirty="0">
                                          <a:solidFill>
                                            <a:srgbClr val="0070C0"/>
                                          </a:solidFill>
                                          <a:latin typeface="Cambria Math" panose="02040503050406030204" pitchFamily="18" charset="0"/>
                                        </a:rPr>
                                        <m:t> ∈ </m:t>
                                      </m:r>
                                      <m:r>
                                        <m:rPr>
                                          <m:nor/>
                                        </m:rPr>
                                        <a:rPr lang="en-US" sz="2400" b="1" dirty="0">
                                          <a:solidFill>
                                            <a:srgbClr val="0070C0"/>
                                          </a:solidFill>
                                        </a:rPr>
                                        <m:t>B</m:t>
                                      </m:r>
                                      <m:r>
                                        <m:rPr>
                                          <m:nor/>
                                        </m:rPr>
                                        <a:rPr lang="en-US" sz="2400" b="1" baseline="-25000" dirty="0">
                                          <a:solidFill>
                                            <a:srgbClr val="0070C0"/>
                                          </a:solidFill>
                                        </a:rPr>
                                        <m:t>to</m:t>
                                      </m:r>
                                    </m:e>
                                    <m:e/>
                                    <m:e>
                                      <m:r>
                                        <m:rPr>
                                          <m:nor/>
                                        </m:rPr>
                                        <a:rPr lang="en-US" sz="2400" b="1" dirty="0">
                                          <a:solidFill>
                                            <a:srgbClr val="0070C0"/>
                                          </a:solidFill>
                                        </a:rPr>
                                        <m:t> </m:t>
                                      </m:r>
                                    </m:e>
                                    <m:e/>
                                  </m:eqArr>
                                </m:sup>
                              </m:sSubSup>
                            </m:e>
                          </m:mr>
                        </m:m>
                      </m:e>
                    </m:d>
                  </m:oMath>
                </a14:m>
                <a:endParaRPr lang="en-US" sz="2400" dirty="0"/>
              </a:p>
            </p:txBody>
          </p:sp>
        </mc:Choice>
        <mc:Fallback>
          <p:sp>
            <p:nvSpPr>
              <p:cNvPr id="34" name="Rectangle 33">
                <a:extLst>
                  <a:ext uri="{FF2B5EF4-FFF2-40B4-BE49-F238E27FC236}">
                    <a16:creationId xmlns:a16="http://schemas.microsoft.com/office/drawing/2014/main" id="{99225480-929E-427C-B6D5-3475275BB454}"/>
                  </a:ext>
                </a:extLst>
              </p:cNvPr>
              <p:cNvSpPr>
                <a:spLocks noRot="1" noChangeAspect="1" noMove="1" noResize="1" noEditPoints="1" noAdjustHandles="1" noChangeArrowheads="1" noChangeShapeType="1" noTextEdit="1"/>
              </p:cNvSpPr>
              <p:nvPr/>
            </p:nvSpPr>
            <p:spPr>
              <a:xfrm>
                <a:off x="4488454" y="1607415"/>
                <a:ext cx="4567923" cy="1271438"/>
              </a:xfrm>
              <a:prstGeom prst="rect">
                <a:avLst/>
              </a:prstGeom>
              <a:blipFill>
                <a:blip r:embed="rId7"/>
                <a:stretch>
                  <a:fillRect l="-2000"/>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4AB1569A-EBBA-45C2-B30F-EB39CB273E47}"/>
              </a:ext>
            </a:extLst>
          </p:cNvPr>
          <p:cNvSpPr/>
          <p:nvPr/>
        </p:nvSpPr>
        <p:spPr>
          <a:xfrm>
            <a:off x="7860852" y="1703761"/>
            <a:ext cx="1464503" cy="369332"/>
          </a:xfrm>
          <a:prstGeom prst="rect">
            <a:avLst/>
          </a:prstGeom>
        </p:spPr>
        <p:txBody>
          <a:bodyPr wrap="none">
            <a:spAutoFit/>
          </a:bodyPr>
          <a:lstStyle/>
          <a:p>
            <a:r>
              <a:rPr lang="en-US" b="1" dirty="0"/>
              <a:t>Bi-directional</a:t>
            </a:r>
            <a:endParaRPr lang="en-US" dirty="0"/>
          </a:p>
        </p:txBody>
      </p:sp>
      <p:sp>
        <p:nvSpPr>
          <p:cNvPr id="36" name="Rectangle 35">
            <a:extLst>
              <a:ext uri="{FF2B5EF4-FFF2-40B4-BE49-F238E27FC236}">
                <a16:creationId xmlns:a16="http://schemas.microsoft.com/office/drawing/2014/main" id="{F3CC240C-EE54-4A35-8173-C04E5D71FC1C}"/>
              </a:ext>
            </a:extLst>
          </p:cNvPr>
          <p:cNvSpPr/>
          <p:nvPr/>
        </p:nvSpPr>
        <p:spPr>
          <a:xfrm>
            <a:off x="7860852" y="2356050"/>
            <a:ext cx="1608774" cy="369332"/>
          </a:xfrm>
          <a:prstGeom prst="rect">
            <a:avLst/>
          </a:prstGeom>
        </p:spPr>
        <p:txBody>
          <a:bodyPr wrap="none">
            <a:spAutoFit/>
          </a:bodyPr>
          <a:lstStyle/>
          <a:p>
            <a:r>
              <a:rPr lang="en-US" b="1" dirty="0"/>
              <a:t>Uni-directional</a:t>
            </a:r>
            <a:endParaRPr lang="en-US" dirty="0"/>
          </a:p>
        </p:txBody>
      </p:sp>
      <p:sp>
        <p:nvSpPr>
          <p:cNvPr id="37" name="Rectangle 36">
            <a:extLst>
              <a:ext uri="{FF2B5EF4-FFF2-40B4-BE49-F238E27FC236}">
                <a16:creationId xmlns:a16="http://schemas.microsoft.com/office/drawing/2014/main" id="{16F6E069-A769-4301-B115-FB021119C209}"/>
              </a:ext>
            </a:extLst>
          </p:cNvPr>
          <p:cNvSpPr/>
          <p:nvPr/>
        </p:nvSpPr>
        <p:spPr>
          <a:xfrm>
            <a:off x="4439852" y="1345602"/>
            <a:ext cx="2496966" cy="369332"/>
          </a:xfrm>
          <a:prstGeom prst="rect">
            <a:avLst/>
          </a:prstGeom>
        </p:spPr>
        <p:txBody>
          <a:bodyPr wrap="none">
            <a:spAutoFit/>
          </a:bodyPr>
          <a:lstStyle/>
          <a:p>
            <a:r>
              <a:rPr lang="en-US" b="1" dirty="0"/>
              <a:t>5. Reverse Bi-directional</a:t>
            </a:r>
            <a:endParaRPr lang="en-US" dirty="0"/>
          </a:p>
        </p:txBody>
      </p:sp>
      <p:grpSp>
        <p:nvGrpSpPr>
          <p:cNvPr id="38" name="Group 37">
            <a:extLst>
              <a:ext uri="{FF2B5EF4-FFF2-40B4-BE49-F238E27FC236}">
                <a16:creationId xmlns:a16="http://schemas.microsoft.com/office/drawing/2014/main" id="{674B59F7-A16C-48AA-853E-994A1FE8E4D5}"/>
              </a:ext>
            </a:extLst>
          </p:cNvPr>
          <p:cNvGrpSpPr/>
          <p:nvPr/>
        </p:nvGrpSpPr>
        <p:grpSpPr>
          <a:xfrm>
            <a:off x="6858592" y="3022986"/>
            <a:ext cx="3900692" cy="1072313"/>
            <a:chOff x="7442372" y="5286612"/>
            <a:chExt cx="3900692" cy="1072313"/>
          </a:xfrm>
        </p:grpSpPr>
        <mc:AlternateContent xmlns:mc="http://schemas.openxmlformats.org/markup-compatibility/2006">
          <mc:Choice xmlns:a14="http://schemas.microsoft.com/office/drawing/2010/main" Requires="a14">
            <p:sp>
              <p:nvSpPr>
                <p:cNvPr id="39" name="Rectangle 38">
                  <a:extLst>
                    <a:ext uri="{FF2B5EF4-FFF2-40B4-BE49-F238E27FC236}">
                      <a16:creationId xmlns:a16="http://schemas.microsoft.com/office/drawing/2014/main" id="{434DC678-6848-4E10-BE2C-CC868A362FAE}"/>
                    </a:ext>
                  </a:extLst>
                </p:cNvPr>
                <p:cNvSpPr/>
                <p:nvPr/>
              </p:nvSpPr>
              <p:spPr>
                <a:xfrm>
                  <a:off x="7442372" y="5286612"/>
                  <a:ext cx="3900692" cy="646331"/>
                </a:xfrm>
                <a:prstGeom prst="rect">
                  <a:avLst/>
                </a:prstGeom>
              </p:spPr>
              <p:txBody>
                <a:bodyPr wrap="square">
                  <a:spAutoFit/>
                </a:bodyPr>
                <a:lstStyle/>
                <a:p>
                  <a:r>
                    <a:rPr lang="en-US" dirty="0"/>
                    <a:t>If </a:t>
                  </a:r>
                  <a14:m>
                    <m:oMath xmlns:m="http://schemas.openxmlformats.org/officeDocument/2006/math">
                      <m:r>
                        <m:rPr>
                          <m:sty m:val="p"/>
                        </m:rPr>
                        <a:rPr lang="en-US" dirty="0">
                          <a:solidFill>
                            <a:srgbClr val="0070C0"/>
                          </a:solidFill>
                          <a:latin typeface="Cambria Math" panose="02040503050406030204" pitchFamily="18" charset="0"/>
                        </a:rPr>
                        <m:t>A</m:t>
                      </m:r>
                      <m:r>
                        <a:rPr lang="en-US" dirty="0">
                          <a:solidFill>
                            <a:srgbClr val="0070C0"/>
                          </a:solidFill>
                          <a:latin typeface="Cambria Math" panose="02040503050406030204" pitchFamily="18" charset="0"/>
                        </a:rPr>
                        <m:t> ∈</m:t>
                      </m:r>
                      <m:r>
                        <m:rPr>
                          <m:nor/>
                        </m:rPr>
                        <a:rPr lang="en-US" b="1" dirty="0">
                          <a:solidFill>
                            <a:srgbClr val="0070C0"/>
                          </a:solidFill>
                        </a:rPr>
                        <m:t>B</m:t>
                      </m:r>
                      <m:r>
                        <m:rPr>
                          <m:nor/>
                        </m:rPr>
                        <a:rPr lang="en-US" b="1" baseline="-25000" dirty="0">
                          <a:solidFill>
                            <a:srgbClr val="0070C0"/>
                          </a:solidFill>
                        </a:rPr>
                        <m:t>to</m:t>
                      </m:r>
                      <m:r>
                        <m:rPr>
                          <m:nor/>
                        </m:rPr>
                        <a:rPr lang="en-US" b="1" i="0" baseline="-25000" dirty="0" smtClean="0">
                          <a:solidFill>
                            <a:srgbClr val="0070C0"/>
                          </a:solidFill>
                        </a:rPr>
                        <m:t>  </m:t>
                      </m:r>
                    </m:oMath>
                  </a14:m>
                  <a:r>
                    <a:rPr lang="en-US" dirty="0"/>
                    <a:t>then compute </a:t>
                  </a:r>
                  <a14:m>
                    <m:oMath xmlns:m="http://schemas.openxmlformats.org/officeDocument/2006/math">
                      <m:r>
                        <m:rPr>
                          <m:sty m:val="p"/>
                        </m:rPr>
                        <a:rPr lang="en-US" dirty="0">
                          <a:solidFill>
                            <a:srgbClr val="0070C0"/>
                          </a:solidFill>
                          <a:latin typeface="Cambria Math" panose="02040503050406030204" pitchFamily="18" charset="0"/>
                        </a:rPr>
                        <m:t>A</m:t>
                      </m:r>
                      <m:r>
                        <a:rPr lang="en-US" dirty="0">
                          <a:solidFill>
                            <a:srgbClr val="0070C0"/>
                          </a:solidFill>
                          <a:latin typeface="Cambria Math" panose="02040503050406030204" pitchFamily="18" charset="0"/>
                        </a:rPr>
                        <m:t> </m:t>
                      </m:r>
                      <m:r>
                        <a:rPr lang="en-US" i="1" dirty="0">
                          <a:solidFill>
                            <a:srgbClr val="0070C0"/>
                          </a:solidFill>
                          <a:latin typeface="Cambria Math" panose="02040503050406030204" pitchFamily="18" charset="0"/>
                        </a:rPr>
                        <m:t>∉</m:t>
                      </m:r>
                      <m:r>
                        <m:rPr>
                          <m:nor/>
                        </m:rPr>
                        <a:rPr lang="en-US" b="1" dirty="0">
                          <a:solidFill>
                            <a:srgbClr val="0070C0"/>
                          </a:solidFill>
                        </a:rPr>
                        <m:t>B</m:t>
                      </m:r>
                      <m:r>
                        <m:rPr>
                          <m:nor/>
                        </m:rPr>
                        <a:rPr lang="en-US" b="1" dirty="0">
                          <a:solidFill>
                            <a:srgbClr val="0070C0"/>
                          </a:solidFill>
                        </a:rPr>
                        <m:t>`</m:t>
                      </m:r>
                      <m:r>
                        <m:rPr>
                          <m:nor/>
                        </m:rPr>
                        <a:rPr lang="en-US" b="1" baseline="-25000" dirty="0">
                          <a:solidFill>
                            <a:srgbClr val="0070C0"/>
                          </a:solidFill>
                        </a:rPr>
                        <m:t>to</m:t>
                      </m:r>
                    </m:oMath>
                  </a14:m>
                  <a:endParaRPr lang="en-US" b="1" dirty="0">
                    <a:solidFill>
                      <a:srgbClr val="0070C0"/>
                    </a:solidFill>
                  </a:endParaRPr>
                </a:p>
                <a:p>
                  <a:endParaRPr lang="en-US" dirty="0">
                    <a:solidFill>
                      <a:srgbClr val="0070C0"/>
                    </a:solidFill>
                    <a:latin typeface="Cambria Math" panose="02040503050406030204" pitchFamily="18" charset="0"/>
                  </a:endParaRPr>
                </a:p>
              </p:txBody>
            </p:sp>
          </mc:Choice>
          <mc:Fallback>
            <p:sp>
              <p:nvSpPr>
                <p:cNvPr id="39" name="Rectangle 38">
                  <a:extLst>
                    <a:ext uri="{FF2B5EF4-FFF2-40B4-BE49-F238E27FC236}">
                      <a16:creationId xmlns:a16="http://schemas.microsoft.com/office/drawing/2014/main" id="{434DC678-6848-4E10-BE2C-CC868A362FAE}"/>
                    </a:ext>
                  </a:extLst>
                </p:cNvPr>
                <p:cNvSpPr>
                  <a:spLocks noRot="1" noChangeAspect="1" noMove="1" noResize="1" noEditPoints="1" noAdjustHandles="1" noChangeArrowheads="1" noChangeShapeType="1" noTextEdit="1"/>
                </p:cNvSpPr>
                <p:nvPr/>
              </p:nvSpPr>
              <p:spPr>
                <a:xfrm>
                  <a:off x="7442372" y="5286612"/>
                  <a:ext cx="3900692" cy="646331"/>
                </a:xfrm>
                <a:prstGeom prst="rect">
                  <a:avLst/>
                </a:prstGeom>
                <a:blipFill>
                  <a:blip r:embed="rId8"/>
                  <a:stretch>
                    <a:fillRect l="-1250" t="-566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Rectangle 39">
                  <a:extLst>
                    <a:ext uri="{FF2B5EF4-FFF2-40B4-BE49-F238E27FC236}">
                      <a16:creationId xmlns:a16="http://schemas.microsoft.com/office/drawing/2014/main" id="{DD499EE1-ABE6-41AA-8DE7-6DEC8EB07923}"/>
                    </a:ext>
                  </a:extLst>
                </p:cNvPr>
                <p:cNvSpPr/>
                <p:nvPr/>
              </p:nvSpPr>
              <p:spPr>
                <a:xfrm>
                  <a:off x="7941281" y="5648233"/>
                  <a:ext cx="1524905" cy="369332"/>
                </a:xfrm>
                <a:prstGeom prst="rect">
                  <a:avLst/>
                </a:prstGeom>
              </p:spPr>
              <p:txBody>
                <a:bodyPr wrap="none">
                  <a:spAutoFit/>
                </a:bodyPr>
                <a:lstStyle/>
                <a:p>
                  <a:r>
                    <a:rPr lang="en-US" b="1" dirty="0">
                      <a:solidFill>
                        <a:srgbClr val="0070C0"/>
                      </a:solidFill>
                    </a:rPr>
                    <a:t>B`</a:t>
                  </a:r>
                  <a:r>
                    <a:rPr lang="en-US" b="1" baseline="-25000" dirty="0" err="1">
                      <a:solidFill>
                        <a:srgbClr val="0070C0"/>
                      </a:solidFill>
                    </a:rPr>
                    <a:t>to</a:t>
                  </a:r>
                  <a:r>
                    <a:rPr lang="en-US" b="1" dirty="0">
                      <a:solidFill>
                        <a:srgbClr val="0070C0"/>
                      </a:solidFill>
                    </a:rPr>
                    <a:t> </a:t>
                  </a:r>
                  <a14:m>
                    <m:oMath xmlns:m="http://schemas.openxmlformats.org/officeDocument/2006/math">
                      <m:r>
                        <a:rPr lang="en-US" dirty="0" smtClean="0">
                          <a:solidFill>
                            <a:srgbClr val="0070C0"/>
                          </a:solidFill>
                          <a:latin typeface="Cambria Math" panose="02040503050406030204" pitchFamily="18" charset="0"/>
                        </a:rPr>
                        <m:t>=</m:t>
                      </m:r>
                      <m:r>
                        <m:rPr>
                          <m:nor/>
                        </m:rPr>
                        <a:rPr lang="en-US" b="1" dirty="0">
                          <a:solidFill>
                            <a:srgbClr val="0070C0"/>
                          </a:solidFill>
                        </a:rPr>
                        <m:t>B</m:t>
                      </m:r>
                      <m:r>
                        <m:rPr>
                          <m:nor/>
                        </m:rPr>
                        <a:rPr lang="en-US" b="1" baseline="-25000" dirty="0">
                          <a:solidFill>
                            <a:srgbClr val="0070C0"/>
                          </a:solidFill>
                        </a:rPr>
                        <m:t>to</m:t>
                      </m:r>
                      <m:r>
                        <a:rPr lang="en-US" b="0" i="1" baseline="-25000" dirty="0" smtClean="0">
                          <a:solidFill>
                            <a:srgbClr val="0070C0"/>
                          </a:solidFill>
                          <a:latin typeface="Cambria Math" panose="02040503050406030204" pitchFamily="18" charset="0"/>
                        </a:rPr>
                        <m:t> </m:t>
                      </m:r>
                      <m:r>
                        <a:rPr lang="en-US" b="0" i="1" dirty="0" smtClean="0">
                          <a:solidFill>
                            <a:srgbClr val="0070C0"/>
                          </a:solidFill>
                          <a:latin typeface="Cambria Math" panose="02040503050406030204" pitchFamily="18" charset="0"/>
                        </a:rPr>
                        <m:t>−</m:t>
                      </m:r>
                    </m:oMath>
                  </a14:m>
                  <a:r>
                    <a:rPr lang="en-US" dirty="0"/>
                    <a:t> </a:t>
                  </a:r>
                  <a:r>
                    <a:rPr lang="en-US" b="1" dirty="0">
                      <a:solidFill>
                        <a:srgbClr val="0070C0"/>
                      </a:solidFill>
                    </a:rPr>
                    <a:t>A</a:t>
                  </a:r>
                </a:p>
              </p:txBody>
            </p:sp>
          </mc:Choice>
          <mc:Fallback>
            <p:sp>
              <p:nvSpPr>
                <p:cNvPr id="40" name="Rectangle 39">
                  <a:extLst>
                    <a:ext uri="{FF2B5EF4-FFF2-40B4-BE49-F238E27FC236}">
                      <a16:creationId xmlns:a16="http://schemas.microsoft.com/office/drawing/2014/main" id="{DD499EE1-ABE6-41AA-8DE7-6DEC8EB07923}"/>
                    </a:ext>
                  </a:extLst>
                </p:cNvPr>
                <p:cNvSpPr>
                  <a:spLocks noRot="1" noChangeAspect="1" noMove="1" noResize="1" noEditPoints="1" noAdjustHandles="1" noChangeArrowheads="1" noChangeShapeType="1" noTextEdit="1"/>
                </p:cNvSpPr>
                <p:nvPr/>
              </p:nvSpPr>
              <p:spPr>
                <a:xfrm>
                  <a:off x="7941281" y="5648233"/>
                  <a:ext cx="1524905" cy="369332"/>
                </a:xfrm>
                <a:prstGeom prst="rect">
                  <a:avLst/>
                </a:prstGeom>
                <a:blipFill>
                  <a:blip r:embed="rId9"/>
                  <a:stretch>
                    <a:fillRect l="-3600" t="-8197" r="-2400" b="-24590"/>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EDD5C6EE-F952-43EC-BE4C-14B8C0AD4F21}"/>
                </a:ext>
              </a:extLst>
            </p:cNvPr>
            <p:cNvSpPr/>
            <p:nvPr/>
          </p:nvSpPr>
          <p:spPr>
            <a:xfrm>
              <a:off x="7987449" y="5989593"/>
              <a:ext cx="1689950" cy="369332"/>
            </a:xfrm>
            <a:prstGeom prst="rect">
              <a:avLst/>
            </a:prstGeom>
          </p:spPr>
          <p:txBody>
            <a:bodyPr wrap="none">
              <a:spAutoFit/>
            </a:bodyPr>
            <a:lstStyle/>
            <a:p>
              <a:r>
                <a:rPr lang="en-US" b="1" dirty="0" err="1">
                  <a:solidFill>
                    <a:srgbClr val="0070C0"/>
                  </a:solidFill>
                </a:rPr>
                <a:t>B`</a:t>
              </a:r>
              <a:r>
                <a:rPr lang="en-US" b="1" baseline="-25000" dirty="0" err="1">
                  <a:solidFill>
                    <a:srgbClr val="0070C0"/>
                  </a:solidFill>
                </a:rPr>
                <a:t>to.</a:t>
              </a:r>
              <a:r>
                <a:rPr lang="en-US" b="1" dirty="0" err="1">
                  <a:solidFill>
                    <a:srgbClr val="0070C0"/>
                  </a:solidFill>
                </a:rPr>
                <a:t>Length</a:t>
              </a:r>
              <a:r>
                <a:rPr lang="en-US" b="1" dirty="0">
                  <a:solidFill>
                    <a:srgbClr val="0070C0"/>
                  </a:solidFill>
                </a:rPr>
                <a:t>() &gt; 1</a:t>
              </a:r>
              <a:endParaRPr lang="en-US" dirty="0"/>
            </a:p>
          </p:txBody>
        </p:sp>
      </p:grpSp>
      <p:grpSp>
        <p:nvGrpSpPr>
          <p:cNvPr id="8" name="Group 7">
            <a:extLst>
              <a:ext uri="{FF2B5EF4-FFF2-40B4-BE49-F238E27FC236}">
                <a16:creationId xmlns:a16="http://schemas.microsoft.com/office/drawing/2014/main" id="{F8E4BF6F-04EF-4ACB-8805-25991DE80FA5}"/>
              </a:ext>
            </a:extLst>
          </p:cNvPr>
          <p:cNvGrpSpPr/>
          <p:nvPr/>
        </p:nvGrpSpPr>
        <p:grpSpPr>
          <a:xfrm>
            <a:off x="6662254" y="4904134"/>
            <a:ext cx="3904473" cy="976614"/>
            <a:chOff x="7418751" y="4860926"/>
            <a:chExt cx="3904473" cy="976614"/>
          </a:xfrm>
        </p:grpSpPr>
        <p:sp>
          <p:nvSpPr>
            <p:cNvPr id="132" name="Rectangle 131">
              <a:extLst>
                <a:ext uri="{FF2B5EF4-FFF2-40B4-BE49-F238E27FC236}">
                  <a16:creationId xmlns:a16="http://schemas.microsoft.com/office/drawing/2014/main" id="{8FFB17BD-5766-42CA-B92A-DE91A7BF8CDB}"/>
                </a:ext>
              </a:extLst>
            </p:cNvPr>
            <p:cNvSpPr/>
            <p:nvPr/>
          </p:nvSpPr>
          <p:spPr>
            <a:xfrm>
              <a:off x="8808164" y="4913513"/>
              <a:ext cx="2515060" cy="923330"/>
            </a:xfrm>
            <a:prstGeom prst="rect">
              <a:avLst/>
            </a:prstGeom>
            <a:ln>
              <a:noFill/>
            </a:ln>
          </p:spPr>
          <p:txBody>
            <a:bodyPr wrap="square">
              <a:spAutoFit/>
            </a:bodyPr>
            <a:lstStyle/>
            <a:p>
              <a:r>
                <a:rPr lang="en-US" dirty="0"/>
                <a:t>“To” elevation of A-B</a:t>
              </a:r>
            </a:p>
            <a:p>
              <a:endParaRPr lang="en-US" b="1" dirty="0">
                <a:solidFill>
                  <a:srgbClr val="0070C0"/>
                </a:solidFill>
              </a:endParaRPr>
            </a:p>
            <a:p>
              <a:r>
                <a:rPr lang="en-US" dirty="0"/>
                <a:t>“From” elevation of B-n</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C96E1CF1-7FBD-49BB-9EFC-C2BA13B26454}"/>
                    </a:ext>
                  </a:extLst>
                </p:cNvPr>
                <p:cNvSpPr/>
                <p:nvPr/>
              </p:nvSpPr>
              <p:spPr>
                <a:xfrm>
                  <a:off x="7418751" y="4860926"/>
                  <a:ext cx="1460720" cy="97661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dirty="0">
                                <a:latin typeface="Cambria Math" panose="02040503050406030204" pitchFamily="18" charset="0"/>
                              </a:rPr>
                            </m:ctrlPr>
                          </m:dPr>
                          <m:e>
                            <m:m>
                              <m:mPr>
                                <m:plcHide m:val="on"/>
                                <m:mcs>
                                  <m:mc>
                                    <m:mcPr>
                                      <m:count m:val="1"/>
                                      <m:mcJc m:val="center"/>
                                    </m:mcPr>
                                  </m:mc>
                                </m:mcs>
                                <m:ctrlPr>
                                  <a:rPr lang="en-US" i="1" dirty="0">
                                    <a:latin typeface="Cambria Math" panose="02040503050406030204" pitchFamily="18" charset="0"/>
                                  </a:rPr>
                                </m:ctrlPr>
                              </m:mPr>
                              <m:mr>
                                <m:e>
                                  <m:sSubSup>
                                    <m:sSubSupPr>
                                      <m:ctrlPr>
                                        <a:rPr lang="en-US" i="1" dirty="0">
                                          <a:latin typeface="Cambria Math" panose="02040503050406030204" pitchFamily="18" charset="0"/>
                                        </a:rPr>
                                      </m:ctrlPr>
                                    </m:sSubSupPr>
                                    <m:e>
                                      <m:r>
                                        <a:rPr lang="en-US" i="1" dirty="0">
                                          <a:latin typeface="Cambria Math" panose="02040503050406030204" pitchFamily="18" charset="0"/>
                                        </a:rPr>
                                        <m:t>  </m:t>
                                      </m:r>
                                    </m:e>
                                    <m:sub>
                                      <m:r>
                                        <m:rPr>
                                          <m:nor/>
                                        </m:rPr>
                                        <a:rPr lang="en-US" b="1" dirty="0">
                                          <a:solidFill>
                                            <a:srgbClr val="0070C0"/>
                                          </a:solidFill>
                                        </a:rPr>
                                        <m:t>n</m:t>
                                      </m:r>
                                      <m:r>
                                        <m:rPr>
                                          <m:nor/>
                                        </m:rPr>
                                        <a:rPr lang="en-US" b="1" baseline="-25000" dirty="0">
                                          <a:solidFill>
                                            <a:srgbClr val="0070C0"/>
                                          </a:solidFill>
                                        </a:rPr>
                                        <m:t>fz</m:t>
                                      </m:r>
                                      <m:r>
                                        <m:rPr>
                                          <m:nor/>
                                        </m:rPr>
                                        <a:rPr lang="en-US" b="1" dirty="0">
                                          <a:solidFill>
                                            <a:srgbClr val="0070C0"/>
                                          </a:solidFill>
                                        </a:rPr>
                                        <m:t> </m:t>
                                      </m:r>
                                      <m:r>
                                        <a:rPr lang="en-US" dirty="0">
                                          <a:solidFill>
                                            <a:srgbClr val="0070C0"/>
                                          </a:solidFill>
                                          <a:latin typeface="Cambria Math" panose="02040503050406030204" pitchFamily="18" charset="0"/>
                                        </a:rPr>
                                        <m:t>∈ </m:t>
                                      </m:r>
                                      <m:d>
                                        <m:dPr>
                                          <m:begChr m:val="{"/>
                                          <m:endChr m:val="}"/>
                                          <m:ctrlPr>
                                            <a:rPr lang="en-US" i="1" dirty="0">
                                              <a:solidFill>
                                                <a:srgbClr val="0070C0"/>
                                              </a:solidFill>
                                              <a:latin typeface="Cambria Math" panose="02040503050406030204" pitchFamily="18" charset="0"/>
                                            </a:rPr>
                                          </m:ctrlPr>
                                        </m:dPr>
                                        <m:e>
                                          <m:r>
                                            <a:rPr lang="en-US" i="1" dirty="0">
                                              <a:solidFill>
                                                <a:srgbClr val="0070C0"/>
                                              </a:solidFill>
                                              <a:latin typeface="Cambria Math" panose="02040503050406030204" pitchFamily="18" charset="0"/>
                                            </a:rPr>
                                            <m:t>0, </m:t>
                                          </m:r>
                                          <m:r>
                                            <a:rPr lang="en-US" i="1" dirty="0">
                                              <a:solidFill>
                                                <a:srgbClr val="0070C0"/>
                                              </a:solidFill>
                                              <a:latin typeface="Cambria Math" panose="02040503050406030204" pitchFamily="18" charset="0"/>
                                            </a:rPr>
                                            <m:t>1, 2</m:t>
                                          </m:r>
                                        </m:e>
                                      </m:d>
                                    </m:sub>
                                    <m:sup>
                                      <m:eqArr>
                                        <m:eqArrPr>
                                          <m:ctrlPr>
                                            <a:rPr lang="en-US" i="1" dirty="0">
                                              <a:solidFill>
                                                <a:srgbClr val="0070C0"/>
                                              </a:solidFill>
                                              <a:latin typeface="Cambria Math" panose="02040503050406030204" pitchFamily="18" charset="0"/>
                                            </a:rPr>
                                          </m:ctrlPr>
                                        </m:eqArrPr>
                                        <m:e>
                                          <m:r>
                                            <m:rPr>
                                              <m:nor/>
                                            </m:rPr>
                                            <a:rPr lang="en-US" b="1" dirty="0">
                                              <a:solidFill>
                                                <a:srgbClr val="0070C0"/>
                                              </a:solidFill>
                                            </a:rPr>
                                            <m:t>A</m:t>
                                          </m:r>
                                          <m:r>
                                            <m:rPr>
                                              <m:nor/>
                                            </m:rPr>
                                            <a:rPr lang="en-US" b="1" baseline="-25000" dirty="0">
                                              <a:solidFill>
                                                <a:srgbClr val="0070C0"/>
                                              </a:solidFill>
                                            </a:rPr>
                                            <m:t>tz</m:t>
                                          </m:r>
                                          <m:r>
                                            <m:rPr>
                                              <m:nor/>
                                            </m:rPr>
                                            <a:rPr lang="en-US" b="1" dirty="0">
                                              <a:solidFill>
                                                <a:srgbClr val="0070C0"/>
                                              </a:solidFill>
                                            </a:rPr>
                                            <m:t> </m:t>
                                          </m:r>
                                          <m:r>
                                            <a:rPr lang="en-US" dirty="0">
                                              <a:solidFill>
                                                <a:srgbClr val="0070C0"/>
                                              </a:solidFill>
                                              <a:latin typeface="Cambria Math" panose="02040503050406030204" pitchFamily="18" charset="0"/>
                                            </a:rPr>
                                            <m:t>∈ </m:t>
                                          </m:r>
                                          <m:d>
                                            <m:dPr>
                                              <m:begChr m:val="{"/>
                                              <m:endChr m:val="}"/>
                                              <m:ctrlPr>
                                                <a:rPr lang="en-US" i="1" dirty="0">
                                                  <a:solidFill>
                                                    <a:srgbClr val="0070C0"/>
                                                  </a:solidFill>
                                                  <a:latin typeface="Cambria Math" panose="02040503050406030204" pitchFamily="18" charset="0"/>
                                                </a:rPr>
                                              </m:ctrlPr>
                                            </m:dPr>
                                            <m:e>
                                              <m:r>
                                                <a:rPr lang="en-US" i="1" dirty="0">
                                                  <a:solidFill>
                                                    <a:srgbClr val="0070C0"/>
                                                  </a:solidFill>
                                                  <a:latin typeface="Cambria Math" panose="02040503050406030204" pitchFamily="18" charset="0"/>
                                                </a:rPr>
                                                <m:t>0, </m:t>
                                              </m:r>
                                              <m:r>
                                                <a:rPr lang="en-US" i="1" dirty="0">
                                                  <a:solidFill>
                                                    <a:srgbClr val="0070C0"/>
                                                  </a:solidFill>
                                                  <a:latin typeface="Cambria Math" panose="02040503050406030204" pitchFamily="18" charset="0"/>
                                                </a:rPr>
                                                <m:t>1, 2</m:t>
                                              </m:r>
                                            </m:e>
                                          </m:d>
                                        </m:e>
                                        <m:e/>
                                        <m:e>
                                          <m:r>
                                            <m:rPr>
                                              <m:nor/>
                                            </m:rPr>
                                            <a:rPr lang="en-US" b="1" dirty="0">
                                              <a:solidFill>
                                                <a:srgbClr val="0070C0"/>
                                              </a:solidFill>
                                            </a:rPr>
                                            <m:t> </m:t>
                                          </m:r>
                                        </m:e>
                                        <m:e/>
                                      </m:eqArr>
                                    </m:sup>
                                  </m:sSubSup>
                                </m:e>
                              </m:mr>
                            </m:m>
                          </m:e>
                        </m:d>
                      </m:oMath>
                    </m:oMathPara>
                  </a14:m>
                  <a:endParaRPr lang="en-US" dirty="0"/>
                </a:p>
              </p:txBody>
            </p:sp>
          </mc:Choice>
          <mc:Fallback>
            <p:sp>
              <p:nvSpPr>
                <p:cNvPr id="5" name="Rectangle 4">
                  <a:extLst>
                    <a:ext uri="{FF2B5EF4-FFF2-40B4-BE49-F238E27FC236}">
                      <a16:creationId xmlns:a16="http://schemas.microsoft.com/office/drawing/2014/main" id="{C96E1CF1-7FBD-49BB-9EFC-C2BA13B26454}"/>
                    </a:ext>
                  </a:extLst>
                </p:cNvPr>
                <p:cNvSpPr>
                  <a:spLocks noRot="1" noChangeAspect="1" noMove="1" noResize="1" noEditPoints="1" noAdjustHandles="1" noChangeArrowheads="1" noChangeShapeType="1" noTextEdit="1"/>
                </p:cNvSpPr>
                <p:nvPr/>
              </p:nvSpPr>
              <p:spPr>
                <a:xfrm>
                  <a:off x="7418751" y="4860926"/>
                  <a:ext cx="1460720" cy="976614"/>
                </a:xfrm>
                <a:prstGeom prst="rect">
                  <a:avLst/>
                </a:prstGeom>
                <a:blipFill>
                  <a:blip r:embed="rId1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56888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80" grpId="0"/>
      <p:bldP spid="28" grpId="0"/>
      <p:bldP spid="29" grpId="0"/>
      <p:bldP spid="30" grpId="0"/>
      <p:bldP spid="31" grpId="0"/>
      <p:bldP spid="34" grpId="0"/>
      <p:bldP spid="35" grpId="0"/>
      <p:bldP spid="36" grpId="0"/>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F488-3862-4020-9D60-96D787FE60E3}"/>
              </a:ext>
            </a:extLst>
          </p:cNvPr>
          <p:cNvSpPr>
            <a:spLocks noGrp="1"/>
          </p:cNvSpPr>
          <p:nvPr>
            <p:ph type="title"/>
          </p:nvPr>
        </p:nvSpPr>
        <p:spPr>
          <a:xfrm>
            <a:off x="1143000" y="3079750"/>
            <a:ext cx="10515600" cy="1325563"/>
          </a:xfrm>
        </p:spPr>
        <p:txBody>
          <a:bodyPr/>
          <a:lstStyle/>
          <a:p>
            <a:r>
              <a:rPr lang="en-US" b="1" dirty="0"/>
              <a:t>Intro to Algorithm &amp; Data Structures</a:t>
            </a:r>
            <a:r>
              <a:rPr lang="en-US" dirty="0"/>
              <a:t> </a:t>
            </a:r>
            <a:br>
              <a:rPr lang="en-US" dirty="0"/>
            </a:br>
            <a:endParaRPr lang="en-US" dirty="0"/>
          </a:p>
        </p:txBody>
      </p:sp>
    </p:spTree>
    <p:extLst>
      <p:ext uri="{BB962C8B-B14F-4D97-AF65-F5344CB8AC3E}">
        <p14:creationId xmlns:p14="http://schemas.microsoft.com/office/powerpoint/2010/main" val="109899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F488-3862-4020-9D60-96D787FE60E3}"/>
              </a:ext>
            </a:extLst>
          </p:cNvPr>
          <p:cNvSpPr>
            <a:spLocks noGrp="1"/>
          </p:cNvSpPr>
          <p:nvPr>
            <p:ph type="title"/>
          </p:nvPr>
        </p:nvSpPr>
        <p:spPr>
          <a:xfrm>
            <a:off x="1143000" y="3079750"/>
            <a:ext cx="10515600" cy="1325563"/>
          </a:xfrm>
        </p:spPr>
        <p:txBody>
          <a:bodyPr>
            <a:normAutofit fontScale="90000"/>
          </a:bodyPr>
          <a:lstStyle/>
          <a:p>
            <a:r>
              <a:rPr lang="en-US" dirty="0"/>
              <a:t>Intro to </a:t>
            </a:r>
            <a:r>
              <a:rPr lang="en-US" sz="6600" b="1" dirty="0"/>
              <a:t>Algorithm</a:t>
            </a:r>
            <a:r>
              <a:rPr lang="en-US" dirty="0"/>
              <a:t> &amp; Data Structures: </a:t>
            </a:r>
            <a:br>
              <a:rPr lang="en-US" dirty="0"/>
            </a:br>
            <a:r>
              <a:rPr lang="en-US" sz="2800" dirty="0"/>
              <a:t>what are Algorithms ? &amp; Why we need them ? </a:t>
            </a:r>
            <a:endParaRPr lang="en-US" dirty="0"/>
          </a:p>
        </p:txBody>
      </p:sp>
    </p:spTree>
    <p:extLst>
      <p:ext uri="{BB962C8B-B14F-4D97-AF65-F5344CB8AC3E}">
        <p14:creationId xmlns:p14="http://schemas.microsoft.com/office/powerpoint/2010/main" val="3589496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57FE6-5B04-472D-9C73-06891C6DA4FE}"/>
              </a:ext>
            </a:extLst>
          </p:cNvPr>
          <p:cNvSpPr>
            <a:spLocks noGrp="1"/>
          </p:cNvSpPr>
          <p:nvPr>
            <p:ph type="title"/>
          </p:nvPr>
        </p:nvSpPr>
        <p:spPr>
          <a:xfrm>
            <a:off x="0" y="18256"/>
            <a:ext cx="10515600" cy="662782"/>
          </a:xfrm>
        </p:spPr>
        <p:txBody>
          <a:bodyPr>
            <a:normAutofit fontScale="90000"/>
          </a:bodyPr>
          <a:lstStyle/>
          <a:p>
            <a:r>
              <a:rPr lang="en-US" dirty="0"/>
              <a:t>Algorithms ? </a:t>
            </a:r>
          </a:p>
        </p:txBody>
      </p:sp>
      <p:sp>
        <p:nvSpPr>
          <p:cNvPr id="3" name="Content Placeholder 2">
            <a:extLst>
              <a:ext uri="{FF2B5EF4-FFF2-40B4-BE49-F238E27FC236}">
                <a16:creationId xmlns:a16="http://schemas.microsoft.com/office/drawing/2014/main" id="{7F2F7D7C-3E9A-4BAF-AF70-0E60D763BEBE}"/>
              </a:ext>
            </a:extLst>
          </p:cNvPr>
          <p:cNvSpPr>
            <a:spLocks noGrp="1"/>
          </p:cNvSpPr>
          <p:nvPr>
            <p:ph idx="1"/>
          </p:nvPr>
        </p:nvSpPr>
        <p:spPr>
          <a:xfrm>
            <a:off x="552450" y="768350"/>
            <a:ext cx="10515600" cy="4351338"/>
          </a:xfrm>
        </p:spPr>
        <p:txBody>
          <a:bodyPr/>
          <a:lstStyle/>
          <a:p>
            <a:r>
              <a:rPr lang="en-US" dirty="0"/>
              <a:t>What are Algorithms?</a:t>
            </a:r>
          </a:p>
          <a:p>
            <a:pPr lvl="1"/>
            <a:r>
              <a:rPr lang="en-US" dirty="0"/>
              <a:t>A sequence of steps / instructions for program to execute </a:t>
            </a:r>
          </a:p>
          <a:p>
            <a:pPr lvl="1"/>
            <a:r>
              <a:rPr lang="en-US" dirty="0"/>
              <a:t>Ex: My Search Criteria Algorithm</a:t>
            </a:r>
          </a:p>
          <a:p>
            <a:r>
              <a:rPr lang="en-US" dirty="0"/>
              <a:t>Search Algorithms:</a:t>
            </a:r>
          </a:p>
          <a:p>
            <a:pPr lvl="1"/>
            <a:r>
              <a:rPr lang="en-US" dirty="0"/>
              <a:t>For a given A-node (a) find its B-node (b?) in the below A-B Links</a:t>
            </a:r>
          </a:p>
        </p:txBody>
      </p:sp>
      <p:pic>
        <p:nvPicPr>
          <p:cNvPr id="4" name="Picture 3">
            <a:extLst>
              <a:ext uri="{FF2B5EF4-FFF2-40B4-BE49-F238E27FC236}">
                <a16:creationId xmlns:a16="http://schemas.microsoft.com/office/drawing/2014/main" id="{69BE8B68-FFA9-40FE-82B2-B36FBAD5B476}"/>
              </a:ext>
            </a:extLst>
          </p:cNvPr>
          <p:cNvPicPr>
            <a:picLocks noChangeAspect="1"/>
          </p:cNvPicPr>
          <p:nvPr/>
        </p:nvPicPr>
        <p:blipFill>
          <a:blip r:embed="rId2"/>
          <a:stretch>
            <a:fillRect/>
          </a:stretch>
        </p:blipFill>
        <p:spPr>
          <a:xfrm>
            <a:off x="785812" y="3165475"/>
            <a:ext cx="5743575" cy="2924175"/>
          </a:xfrm>
          <a:prstGeom prst="rect">
            <a:avLst/>
          </a:prstGeom>
        </p:spPr>
      </p:pic>
      <p:sp>
        <p:nvSpPr>
          <p:cNvPr id="5" name="TextBox 4">
            <a:extLst>
              <a:ext uri="{FF2B5EF4-FFF2-40B4-BE49-F238E27FC236}">
                <a16:creationId xmlns:a16="http://schemas.microsoft.com/office/drawing/2014/main" id="{25F2CF60-ED47-4AEE-8761-90AF7C3910C1}"/>
              </a:ext>
            </a:extLst>
          </p:cNvPr>
          <p:cNvSpPr txBox="1"/>
          <p:nvPr/>
        </p:nvSpPr>
        <p:spPr>
          <a:xfrm>
            <a:off x="6843710" y="3116262"/>
            <a:ext cx="4914901" cy="1477328"/>
          </a:xfrm>
          <a:prstGeom prst="rect">
            <a:avLst/>
          </a:prstGeom>
          <a:noFill/>
        </p:spPr>
        <p:txBody>
          <a:bodyPr wrap="square" rtlCol="0">
            <a:spAutoFit/>
          </a:bodyPr>
          <a:lstStyle/>
          <a:p>
            <a:r>
              <a:rPr lang="en-US" b="1" u="sng" dirty="0"/>
              <a:t>Typical  Program (linear search) Logic:</a:t>
            </a:r>
          </a:p>
          <a:p>
            <a:pPr marL="342900" indent="-342900">
              <a:buFont typeface="+mj-lt"/>
              <a:buAutoNum type="arabicPeriod"/>
            </a:pPr>
            <a:r>
              <a:rPr lang="en-US" dirty="0"/>
              <a:t>Loop every row of A</a:t>
            </a:r>
          </a:p>
          <a:p>
            <a:pPr marL="342900" indent="-342900">
              <a:buFont typeface="+mj-lt"/>
              <a:buAutoNum type="arabicPeriod"/>
            </a:pPr>
            <a:r>
              <a:rPr lang="en-US" dirty="0"/>
              <a:t>Check its value is same as “a”</a:t>
            </a:r>
          </a:p>
          <a:p>
            <a:pPr marL="342900" indent="-342900">
              <a:buFont typeface="+mj-lt"/>
              <a:buAutoNum type="arabicPeriod"/>
            </a:pPr>
            <a:r>
              <a:rPr lang="en-US" dirty="0"/>
              <a:t>If yes get B at matched position</a:t>
            </a:r>
          </a:p>
          <a:p>
            <a:endParaRPr lang="en-US" dirty="0"/>
          </a:p>
        </p:txBody>
      </p:sp>
      <p:sp>
        <p:nvSpPr>
          <p:cNvPr id="6" name="Rectangle 5">
            <a:extLst>
              <a:ext uri="{FF2B5EF4-FFF2-40B4-BE49-F238E27FC236}">
                <a16:creationId xmlns:a16="http://schemas.microsoft.com/office/drawing/2014/main" id="{AD204CB5-0A3F-4911-A306-54F9D0C24027}"/>
              </a:ext>
            </a:extLst>
          </p:cNvPr>
          <p:cNvSpPr/>
          <p:nvPr/>
        </p:nvSpPr>
        <p:spPr>
          <a:xfrm>
            <a:off x="6762749" y="5935464"/>
            <a:ext cx="5210175" cy="369332"/>
          </a:xfrm>
          <a:prstGeom prst="rect">
            <a:avLst/>
          </a:prstGeom>
        </p:spPr>
        <p:txBody>
          <a:bodyPr wrap="square">
            <a:spAutoFit/>
          </a:bodyPr>
          <a:lstStyle/>
          <a:p>
            <a:r>
              <a:rPr lang="en-US" dirty="0">
                <a:solidFill>
                  <a:srgbClr val="FF0000"/>
                </a:solidFill>
              </a:rPr>
              <a:t>Time it takes is length of A: n elements takes n time</a:t>
            </a:r>
          </a:p>
        </p:txBody>
      </p:sp>
      <p:sp>
        <p:nvSpPr>
          <p:cNvPr id="7" name="Rectangle 6">
            <a:extLst>
              <a:ext uri="{FF2B5EF4-FFF2-40B4-BE49-F238E27FC236}">
                <a16:creationId xmlns:a16="http://schemas.microsoft.com/office/drawing/2014/main" id="{74A75666-7BFD-46A9-B7C1-C4F9E7492B13}"/>
              </a:ext>
            </a:extLst>
          </p:cNvPr>
          <p:cNvSpPr/>
          <p:nvPr/>
        </p:nvSpPr>
        <p:spPr>
          <a:xfrm>
            <a:off x="7439025" y="4427190"/>
            <a:ext cx="2300291" cy="1384995"/>
          </a:xfrm>
          <a:prstGeom prst="rect">
            <a:avLst/>
          </a:prstGeom>
          <a:ln>
            <a:solidFill>
              <a:schemeClr val="tx1"/>
            </a:solidFill>
          </a:ln>
        </p:spPr>
        <p:txBody>
          <a:bodyPr wrap="square">
            <a:spAutoFit/>
          </a:bodyPr>
          <a:lstStyle/>
          <a:p>
            <a:r>
              <a:rPr lang="en-US" sz="1200" dirty="0"/>
              <a:t>FUN (A, B, a){</a:t>
            </a:r>
          </a:p>
          <a:p>
            <a:pPr lvl="1"/>
            <a:r>
              <a:rPr lang="en-US" sz="1200" dirty="0"/>
              <a:t>for(e in 1: length(A)){</a:t>
            </a:r>
          </a:p>
          <a:p>
            <a:pPr lvl="1"/>
            <a:r>
              <a:rPr lang="en-US" sz="1200" dirty="0"/>
              <a:t>     if(A[e] == a) {</a:t>
            </a:r>
          </a:p>
          <a:p>
            <a:pPr lvl="1"/>
            <a:r>
              <a:rPr lang="en-US" sz="1200" dirty="0"/>
              <a:t>           return(B[e])</a:t>
            </a:r>
          </a:p>
          <a:p>
            <a:pPr lvl="1"/>
            <a:r>
              <a:rPr lang="en-US" sz="1200" dirty="0"/>
              <a:t>     }</a:t>
            </a:r>
          </a:p>
          <a:p>
            <a:pPr lvl="1"/>
            <a:r>
              <a:rPr lang="en-US" sz="1200" dirty="0"/>
              <a:t>}</a:t>
            </a:r>
          </a:p>
          <a:p>
            <a:r>
              <a:rPr lang="en-US" sz="1200" dirty="0"/>
              <a:t>}</a:t>
            </a:r>
          </a:p>
        </p:txBody>
      </p:sp>
    </p:spTree>
    <p:extLst>
      <p:ext uri="{BB962C8B-B14F-4D97-AF65-F5344CB8AC3E}">
        <p14:creationId xmlns:p14="http://schemas.microsoft.com/office/powerpoint/2010/main" val="209492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3D4E34-8114-154C-9FBE-18ECD5CBBBDB}"/>
              </a:ext>
            </a:extLst>
          </p:cNvPr>
          <p:cNvSpPr txBox="1"/>
          <p:nvPr/>
        </p:nvSpPr>
        <p:spPr>
          <a:xfrm>
            <a:off x="4223658" y="2490281"/>
            <a:ext cx="3875313" cy="1877437"/>
          </a:xfrm>
          <a:prstGeom prst="rect">
            <a:avLst/>
          </a:prstGeom>
          <a:noFill/>
        </p:spPr>
        <p:txBody>
          <a:bodyPr wrap="square" rtlCol="0">
            <a:spAutoFit/>
          </a:bodyPr>
          <a:lstStyle/>
          <a:p>
            <a:pPr algn="ctr"/>
            <a:r>
              <a:rPr lang="en-US" sz="4400" b="1" dirty="0"/>
              <a:t>Background</a:t>
            </a:r>
          </a:p>
          <a:p>
            <a:r>
              <a:rPr lang="en-US" sz="2400" b="1" dirty="0">
                <a:solidFill>
                  <a:srgbClr val="0070C0"/>
                </a:solidFill>
              </a:rPr>
              <a:t>1. Network Manager</a:t>
            </a:r>
          </a:p>
          <a:p>
            <a:r>
              <a:rPr lang="en-US" sz="2400" b="1" dirty="0">
                <a:solidFill>
                  <a:srgbClr val="0070C0"/>
                </a:solidFill>
              </a:rPr>
              <a:t>2. Multi-Resolution</a:t>
            </a:r>
          </a:p>
          <a:p>
            <a:r>
              <a:rPr lang="en-US" sz="2400" b="1" dirty="0">
                <a:solidFill>
                  <a:srgbClr val="0070C0"/>
                </a:solidFill>
              </a:rPr>
              <a:t>3. Subarea Detailed Network</a:t>
            </a:r>
          </a:p>
        </p:txBody>
      </p:sp>
    </p:spTree>
    <p:extLst>
      <p:ext uri="{BB962C8B-B14F-4D97-AF65-F5344CB8AC3E}">
        <p14:creationId xmlns:p14="http://schemas.microsoft.com/office/powerpoint/2010/main" val="3272082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57FE6-5B04-472D-9C73-06891C6DA4FE}"/>
              </a:ext>
            </a:extLst>
          </p:cNvPr>
          <p:cNvSpPr>
            <a:spLocks noGrp="1"/>
          </p:cNvSpPr>
          <p:nvPr>
            <p:ph type="title"/>
          </p:nvPr>
        </p:nvSpPr>
        <p:spPr>
          <a:xfrm>
            <a:off x="0" y="18256"/>
            <a:ext cx="3228975" cy="662782"/>
          </a:xfrm>
        </p:spPr>
        <p:txBody>
          <a:bodyPr>
            <a:normAutofit fontScale="90000"/>
          </a:bodyPr>
          <a:lstStyle/>
          <a:p>
            <a:r>
              <a:rPr lang="en-US" dirty="0"/>
              <a:t>Algorithms ? </a:t>
            </a:r>
          </a:p>
        </p:txBody>
      </p:sp>
      <p:sp>
        <p:nvSpPr>
          <p:cNvPr id="3" name="Content Placeholder 2">
            <a:extLst>
              <a:ext uri="{FF2B5EF4-FFF2-40B4-BE49-F238E27FC236}">
                <a16:creationId xmlns:a16="http://schemas.microsoft.com/office/drawing/2014/main" id="{7F2F7D7C-3E9A-4BAF-AF70-0E60D763BEBE}"/>
              </a:ext>
            </a:extLst>
          </p:cNvPr>
          <p:cNvSpPr>
            <a:spLocks noGrp="1"/>
          </p:cNvSpPr>
          <p:nvPr>
            <p:ph idx="1"/>
          </p:nvPr>
        </p:nvSpPr>
        <p:spPr>
          <a:xfrm>
            <a:off x="457200" y="768350"/>
            <a:ext cx="10515600" cy="4351338"/>
          </a:xfrm>
        </p:spPr>
        <p:txBody>
          <a:bodyPr/>
          <a:lstStyle/>
          <a:p>
            <a:r>
              <a:rPr lang="en-US" dirty="0"/>
              <a:t>Can we make it faster ?</a:t>
            </a:r>
          </a:p>
          <a:p>
            <a:r>
              <a:rPr lang="en-US" dirty="0"/>
              <a:t>Binary Search Algorithms ?</a:t>
            </a:r>
          </a:p>
        </p:txBody>
      </p:sp>
      <p:pic>
        <p:nvPicPr>
          <p:cNvPr id="4" name="Picture 3">
            <a:extLst>
              <a:ext uri="{FF2B5EF4-FFF2-40B4-BE49-F238E27FC236}">
                <a16:creationId xmlns:a16="http://schemas.microsoft.com/office/drawing/2014/main" id="{69BE8B68-FFA9-40FE-82B2-B36FBAD5B476}"/>
              </a:ext>
            </a:extLst>
          </p:cNvPr>
          <p:cNvPicPr>
            <a:picLocks noChangeAspect="1"/>
          </p:cNvPicPr>
          <p:nvPr/>
        </p:nvPicPr>
        <p:blipFill>
          <a:blip r:embed="rId2"/>
          <a:stretch>
            <a:fillRect/>
          </a:stretch>
        </p:blipFill>
        <p:spPr>
          <a:xfrm>
            <a:off x="859627" y="2946301"/>
            <a:ext cx="5743575" cy="2924175"/>
          </a:xfrm>
          <a:prstGeom prst="rect">
            <a:avLst/>
          </a:prstGeom>
        </p:spPr>
      </p:pic>
      <p:sp>
        <p:nvSpPr>
          <p:cNvPr id="5" name="TextBox 4">
            <a:extLst>
              <a:ext uri="{FF2B5EF4-FFF2-40B4-BE49-F238E27FC236}">
                <a16:creationId xmlns:a16="http://schemas.microsoft.com/office/drawing/2014/main" id="{25F2CF60-ED47-4AEE-8761-90AF7C3910C1}"/>
              </a:ext>
            </a:extLst>
          </p:cNvPr>
          <p:cNvSpPr txBox="1"/>
          <p:nvPr/>
        </p:nvSpPr>
        <p:spPr>
          <a:xfrm>
            <a:off x="6910385" y="768350"/>
            <a:ext cx="5226848" cy="5632311"/>
          </a:xfrm>
          <a:prstGeom prst="rect">
            <a:avLst/>
          </a:prstGeom>
          <a:noFill/>
        </p:spPr>
        <p:txBody>
          <a:bodyPr wrap="square" rtlCol="0">
            <a:spAutoFit/>
          </a:bodyPr>
          <a:lstStyle/>
          <a:p>
            <a:r>
              <a:rPr lang="en-US" b="1" u="sng" dirty="0"/>
              <a:t>Binary Search Program:</a:t>
            </a:r>
          </a:p>
          <a:p>
            <a:r>
              <a:rPr lang="en-US" dirty="0"/>
              <a:t>Well, assume that A is sorted (for now, but we will cover this later).</a:t>
            </a:r>
          </a:p>
          <a:p>
            <a:pPr marL="342900" indent="-342900">
              <a:buFont typeface="+mj-lt"/>
              <a:buAutoNum type="arabicPeriod"/>
            </a:pPr>
            <a:r>
              <a:rPr lang="en-US" dirty="0"/>
              <a:t>Pick a random number “r” between 1 and max elements of A (here its 14).</a:t>
            </a:r>
          </a:p>
          <a:p>
            <a:pPr marL="342900" indent="-342900">
              <a:buFont typeface="+mj-lt"/>
              <a:buAutoNum type="arabicPeriod"/>
            </a:pPr>
            <a:r>
              <a:rPr lang="en-US" dirty="0"/>
              <a:t>Check if  </a:t>
            </a:r>
            <a:r>
              <a:rPr lang="en-US" dirty="0">
                <a:solidFill>
                  <a:srgbClr val="FF0000"/>
                </a:solidFill>
              </a:rPr>
              <a:t>A[r]</a:t>
            </a:r>
            <a:r>
              <a:rPr lang="en-US" dirty="0"/>
              <a:t> = “a” </a:t>
            </a:r>
          </a:p>
          <a:p>
            <a:pPr marL="342900" indent="-342900">
              <a:buFont typeface="+mj-lt"/>
              <a:buAutoNum type="arabicPeriod"/>
            </a:pPr>
            <a:r>
              <a:rPr lang="en-US" dirty="0"/>
              <a:t>Break A into two parts: </a:t>
            </a:r>
            <a:r>
              <a:rPr lang="en-US" dirty="0" err="1">
                <a:solidFill>
                  <a:srgbClr val="00B050"/>
                </a:solidFill>
              </a:rPr>
              <a:t>A_top</a:t>
            </a:r>
            <a:r>
              <a:rPr lang="en-US" dirty="0">
                <a:solidFill>
                  <a:srgbClr val="00B050"/>
                </a:solidFill>
              </a:rPr>
              <a:t> </a:t>
            </a:r>
            <a:r>
              <a:rPr lang="en-US" dirty="0"/>
              <a:t>&amp; </a:t>
            </a:r>
            <a:r>
              <a:rPr lang="en-US" dirty="0" err="1">
                <a:solidFill>
                  <a:srgbClr val="00B0F0"/>
                </a:solidFill>
              </a:rPr>
              <a:t>A_bottom</a:t>
            </a:r>
            <a:endParaRPr lang="en-US" dirty="0">
              <a:solidFill>
                <a:srgbClr val="00B0F0"/>
              </a:solidFill>
            </a:endParaRPr>
          </a:p>
          <a:p>
            <a:pPr marL="342900" indent="-342900">
              <a:buFont typeface="+mj-lt"/>
              <a:buAutoNum type="arabicPeriod"/>
            </a:pPr>
            <a:r>
              <a:rPr lang="en-US" dirty="0"/>
              <a:t>If higher A[r] &gt; a, now search in the </a:t>
            </a:r>
            <a:r>
              <a:rPr lang="en-US" dirty="0" err="1"/>
              <a:t>A_top</a:t>
            </a:r>
            <a:r>
              <a:rPr lang="en-US" dirty="0"/>
              <a:t> </a:t>
            </a:r>
            <a:r>
              <a:rPr lang="en-US" b="1" dirty="0"/>
              <a:t>half </a:t>
            </a:r>
            <a:r>
              <a:rPr lang="en-US" dirty="0"/>
              <a:t>or else search </a:t>
            </a:r>
            <a:r>
              <a:rPr lang="en-US" dirty="0" err="1"/>
              <a:t>A_bottom</a:t>
            </a:r>
            <a:r>
              <a:rPr lang="en-US" dirty="0"/>
              <a:t> half</a:t>
            </a:r>
          </a:p>
          <a:p>
            <a:pPr marL="800100" lvl="1" indent="-342900">
              <a:buFont typeface="Arial" panose="020B0604020202020204" pitchFamily="34" charset="0"/>
              <a:buChar char="•"/>
            </a:pPr>
            <a:r>
              <a:rPr lang="en-US" b="1" dirty="0"/>
              <a:t>Repeat steps 1 – 4 </a:t>
            </a:r>
          </a:p>
          <a:p>
            <a:pPr lvl="1"/>
            <a:endParaRPr lang="en-US" dirty="0"/>
          </a:p>
          <a:p>
            <a:r>
              <a:rPr lang="en-US" dirty="0"/>
              <a:t>So, we are breaking into half every time we “guess” till we reach the number. </a:t>
            </a:r>
          </a:p>
          <a:p>
            <a:r>
              <a:rPr lang="en-US" dirty="0"/>
              <a:t>    so, its like 4 guess: 14 -&gt; 7 -&gt; 4 -&gt; 2 (4 guesses)</a:t>
            </a:r>
          </a:p>
          <a:p>
            <a:endParaRPr lang="en-US" dirty="0"/>
          </a:p>
          <a:p>
            <a:r>
              <a:rPr lang="en-US" b="1" u="sng" dirty="0"/>
              <a:t>Log base 2</a:t>
            </a:r>
            <a:r>
              <a:rPr lang="en-US" dirty="0"/>
              <a:t>: This as reverse of exponent. Say you need you are asking what is x in  2^x = 16.  so it’s log2(16).</a:t>
            </a:r>
          </a:p>
          <a:p>
            <a:r>
              <a:rPr lang="en-US" dirty="0"/>
              <a:t>Generalize it as log(n).</a:t>
            </a:r>
          </a:p>
          <a:p>
            <a:endParaRPr lang="en-US" dirty="0"/>
          </a:p>
          <a:p>
            <a:endParaRPr lang="en-US" dirty="0"/>
          </a:p>
        </p:txBody>
      </p:sp>
      <p:sp>
        <p:nvSpPr>
          <p:cNvPr id="6" name="Rectangle 5">
            <a:extLst>
              <a:ext uri="{FF2B5EF4-FFF2-40B4-BE49-F238E27FC236}">
                <a16:creationId xmlns:a16="http://schemas.microsoft.com/office/drawing/2014/main" id="{AD204CB5-0A3F-4911-A306-54F9D0C24027}"/>
              </a:ext>
            </a:extLst>
          </p:cNvPr>
          <p:cNvSpPr/>
          <p:nvPr/>
        </p:nvSpPr>
        <p:spPr>
          <a:xfrm>
            <a:off x="6781799" y="5904984"/>
            <a:ext cx="5210175" cy="369332"/>
          </a:xfrm>
          <a:prstGeom prst="rect">
            <a:avLst/>
          </a:prstGeom>
        </p:spPr>
        <p:txBody>
          <a:bodyPr wrap="square">
            <a:spAutoFit/>
          </a:bodyPr>
          <a:lstStyle/>
          <a:p>
            <a:r>
              <a:rPr lang="en-US" dirty="0">
                <a:solidFill>
                  <a:srgbClr val="FF0000"/>
                </a:solidFill>
              </a:rPr>
              <a:t>Runtime: n elements takes log(n) time</a:t>
            </a:r>
          </a:p>
        </p:txBody>
      </p:sp>
      <p:cxnSp>
        <p:nvCxnSpPr>
          <p:cNvPr id="8" name="Straight Arrow Connector 7">
            <a:extLst>
              <a:ext uri="{FF2B5EF4-FFF2-40B4-BE49-F238E27FC236}">
                <a16:creationId xmlns:a16="http://schemas.microsoft.com/office/drawing/2014/main" id="{69CD8095-0431-4DFE-94E3-8AD819216A98}"/>
              </a:ext>
            </a:extLst>
          </p:cNvPr>
          <p:cNvCxnSpPr/>
          <p:nvPr/>
        </p:nvCxnSpPr>
        <p:spPr>
          <a:xfrm>
            <a:off x="209050" y="4425156"/>
            <a:ext cx="4667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F71A250-5691-4108-B170-0F9C3C25F45D}"/>
              </a:ext>
            </a:extLst>
          </p:cNvPr>
          <p:cNvSpPr txBox="1"/>
          <p:nvPr/>
        </p:nvSpPr>
        <p:spPr>
          <a:xfrm>
            <a:off x="6642" y="4221440"/>
            <a:ext cx="223839" cy="369332"/>
          </a:xfrm>
          <a:prstGeom prst="rect">
            <a:avLst/>
          </a:prstGeom>
          <a:noFill/>
        </p:spPr>
        <p:txBody>
          <a:bodyPr wrap="square" rtlCol="0">
            <a:spAutoFit/>
          </a:bodyPr>
          <a:lstStyle/>
          <a:p>
            <a:r>
              <a:rPr lang="en-US" dirty="0">
                <a:solidFill>
                  <a:srgbClr val="FF0000"/>
                </a:solidFill>
              </a:rPr>
              <a:t>r</a:t>
            </a:r>
          </a:p>
        </p:txBody>
      </p:sp>
      <p:pic>
        <p:nvPicPr>
          <p:cNvPr id="10" name="Picture 9">
            <a:extLst>
              <a:ext uri="{FF2B5EF4-FFF2-40B4-BE49-F238E27FC236}">
                <a16:creationId xmlns:a16="http://schemas.microsoft.com/office/drawing/2014/main" id="{00C0EDA2-B07D-478B-84A7-3B9BDECCB6C9}"/>
              </a:ext>
            </a:extLst>
          </p:cNvPr>
          <p:cNvPicPr>
            <a:picLocks noChangeAspect="1"/>
          </p:cNvPicPr>
          <p:nvPr/>
        </p:nvPicPr>
        <p:blipFill>
          <a:blip r:embed="rId3"/>
          <a:stretch>
            <a:fillRect/>
          </a:stretch>
        </p:blipFill>
        <p:spPr>
          <a:xfrm>
            <a:off x="327605" y="2943820"/>
            <a:ext cx="438150" cy="2924175"/>
          </a:xfrm>
          <a:prstGeom prst="rect">
            <a:avLst/>
          </a:prstGeom>
          <a:ln>
            <a:solidFill>
              <a:schemeClr val="tx1"/>
            </a:solidFill>
          </a:ln>
        </p:spPr>
      </p:pic>
      <p:sp>
        <p:nvSpPr>
          <p:cNvPr id="11" name="Left Brace 10">
            <a:extLst>
              <a:ext uri="{FF2B5EF4-FFF2-40B4-BE49-F238E27FC236}">
                <a16:creationId xmlns:a16="http://schemas.microsoft.com/office/drawing/2014/main" id="{A2650A7E-9652-46F7-ACE4-2427E79C6E78}"/>
              </a:ext>
            </a:extLst>
          </p:cNvPr>
          <p:cNvSpPr/>
          <p:nvPr/>
        </p:nvSpPr>
        <p:spPr>
          <a:xfrm>
            <a:off x="53767" y="3248037"/>
            <a:ext cx="223839" cy="1011504"/>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54CB9EDE-B2DC-4D86-8BCD-59013A5D023B}"/>
              </a:ext>
            </a:extLst>
          </p:cNvPr>
          <p:cNvSpPr/>
          <p:nvPr/>
        </p:nvSpPr>
        <p:spPr>
          <a:xfrm>
            <a:off x="40771" y="4634176"/>
            <a:ext cx="199336" cy="1106695"/>
          </a:xfrm>
          <a:prstGeom prst="leftBrace">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6D08BF31-2566-4D7C-9921-323B167EFC7B}"/>
              </a:ext>
            </a:extLst>
          </p:cNvPr>
          <p:cNvSpPr/>
          <p:nvPr/>
        </p:nvSpPr>
        <p:spPr>
          <a:xfrm>
            <a:off x="1162050" y="3209937"/>
            <a:ext cx="438150" cy="109536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511DA4-3C6B-4C86-8F45-E3419710BCDC}"/>
              </a:ext>
            </a:extLst>
          </p:cNvPr>
          <p:cNvSpPr/>
          <p:nvPr/>
        </p:nvSpPr>
        <p:spPr>
          <a:xfrm>
            <a:off x="1185861" y="4568936"/>
            <a:ext cx="438150" cy="1299059"/>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A10A6C-BF87-4B43-9BEF-CB0E0A0D5A2E}"/>
              </a:ext>
            </a:extLst>
          </p:cNvPr>
          <p:cNvSpPr/>
          <p:nvPr/>
        </p:nvSpPr>
        <p:spPr>
          <a:xfrm>
            <a:off x="1162050" y="4348956"/>
            <a:ext cx="438150" cy="152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1C33F83-4E50-4FDA-BA06-E00ED02DACF5}"/>
              </a:ext>
            </a:extLst>
          </p:cNvPr>
          <p:cNvCxnSpPr/>
          <p:nvPr/>
        </p:nvCxnSpPr>
        <p:spPr>
          <a:xfrm>
            <a:off x="182076" y="3860271"/>
            <a:ext cx="4667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B98F311-51E7-4947-800D-127B30B46521}"/>
              </a:ext>
            </a:extLst>
          </p:cNvPr>
          <p:cNvSpPr/>
          <p:nvPr/>
        </p:nvSpPr>
        <p:spPr>
          <a:xfrm>
            <a:off x="1154126" y="3765021"/>
            <a:ext cx="438150" cy="152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FD6E2A-F6CC-4EC2-A556-FC68C5E54BCF}"/>
              </a:ext>
            </a:extLst>
          </p:cNvPr>
          <p:cNvSpPr txBox="1"/>
          <p:nvPr/>
        </p:nvSpPr>
        <p:spPr>
          <a:xfrm>
            <a:off x="-33153" y="3656665"/>
            <a:ext cx="223839" cy="369332"/>
          </a:xfrm>
          <a:prstGeom prst="rect">
            <a:avLst/>
          </a:prstGeom>
          <a:noFill/>
        </p:spPr>
        <p:txBody>
          <a:bodyPr wrap="square" rtlCol="0">
            <a:spAutoFit/>
          </a:bodyPr>
          <a:lstStyle/>
          <a:p>
            <a:r>
              <a:rPr lang="en-US" dirty="0">
                <a:solidFill>
                  <a:srgbClr val="FF0000"/>
                </a:solidFill>
              </a:rPr>
              <a:t>r</a:t>
            </a:r>
          </a:p>
        </p:txBody>
      </p:sp>
      <p:sp>
        <p:nvSpPr>
          <p:cNvPr id="22" name="Left Brace 21">
            <a:extLst>
              <a:ext uri="{FF2B5EF4-FFF2-40B4-BE49-F238E27FC236}">
                <a16:creationId xmlns:a16="http://schemas.microsoft.com/office/drawing/2014/main" id="{8EDB9A42-D8D8-4F10-91E4-12AE376EA421}"/>
              </a:ext>
            </a:extLst>
          </p:cNvPr>
          <p:cNvSpPr/>
          <p:nvPr/>
        </p:nvSpPr>
        <p:spPr>
          <a:xfrm>
            <a:off x="197660" y="3295387"/>
            <a:ext cx="79946" cy="537129"/>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E0FA1791-945E-4902-B174-2FBE3A2EC69F}"/>
              </a:ext>
            </a:extLst>
          </p:cNvPr>
          <p:cNvSpPr/>
          <p:nvPr/>
        </p:nvSpPr>
        <p:spPr>
          <a:xfrm>
            <a:off x="202796" y="3872174"/>
            <a:ext cx="97835" cy="434371"/>
          </a:xfrm>
          <a:prstGeom prst="leftBrace">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a:extLst>
              <a:ext uri="{FF2B5EF4-FFF2-40B4-BE49-F238E27FC236}">
                <a16:creationId xmlns:a16="http://schemas.microsoft.com/office/drawing/2014/main" id="{29406700-CE47-45A0-9BE3-0F4002BFEC95}"/>
              </a:ext>
            </a:extLst>
          </p:cNvPr>
          <p:cNvSpPr/>
          <p:nvPr/>
        </p:nvSpPr>
        <p:spPr>
          <a:xfrm>
            <a:off x="1162050" y="3198272"/>
            <a:ext cx="438150" cy="53295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F2B01BE-7D40-4A73-AFFE-13534EB998D1}"/>
              </a:ext>
            </a:extLst>
          </p:cNvPr>
          <p:cNvSpPr/>
          <p:nvPr/>
        </p:nvSpPr>
        <p:spPr>
          <a:xfrm>
            <a:off x="1148563" y="3929861"/>
            <a:ext cx="438150" cy="387711"/>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71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6" end="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8"/>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5"/>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1"/>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3"/>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4"/>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
                                            <p:txEl>
                                              <p:pRg st="8" end="8"/>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
                                            <p:txEl>
                                              <p:pRg st="9" end="9"/>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
                                            <p:txEl>
                                              <p:pRg st="11" end="11"/>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20" grpId="0" animBg="1"/>
      <p:bldP spid="21" grpId="0"/>
      <p:bldP spid="22" grpId="0" animBg="1"/>
      <p:bldP spid="23" grpId="0" animBg="1"/>
      <p:bldP spid="24" grpId="0" animBg="1"/>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53E4E-0405-4D87-AE40-FE3E0DBD4914}"/>
              </a:ext>
            </a:extLst>
          </p:cNvPr>
          <p:cNvSpPr>
            <a:spLocks noGrp="1"/>
          </p:cNvSpPr>
          <p:nvPr>
            <p:ph type="title"/>
          </p:nvPr>
        </p:nvSpPr>
        <p:spPr>
          <a:xfrm>
            <a:off x="0" y="-2024"/>
            <a:ext cx="6198669" cy="615950"/>
          </a:xfrm>
        </p:spPr>
        <p:txBody>
          <a:bodyPr>
            <a:normAutofit/>
          </a:bodyPr>
          <a:lstStyle/>
          <a:p>
            <a:r>
              <a:rPr lang="en-US" sz="3600" dirty="0"/>
              <a:t>Algorithm Runtime Comparison</a:t>
            </a:r>
          </a:p>
        </p:txBody>
      </p:sp>
      <p:sp>
        <p:nvSpPr>
          <p:cNvPr id="3" name="Content Placeholder 2">
            <a:extLst>
              <a:ext uri="{FF2B5EF4-FFF2-40B4-BE49-F238E27FC236}">
                <a16:creationId xmlns:a16="http://schemas.microsoft.com/office/drawing/2014/main" id="{0CEECD1B-90F4-4B1E-AFD3-36ACFEEF1508}"/>
              </a:ext>
            </a:extLst>
          </p:cNvPr>
          <p:cNvSpPr>
            <a:spLocks noGrp="1"/>
          </p:cNvSpPr>
          <p:nvPr>
            <p:ph idx="1"/>
          </p:nvPr>
        </p:nvSpPr>
        <p:spPr>
          <a:xfrm>
            <a:off x="378148" y="704118"/>
            <a:ext cx="3590925" cy="1002960"/>
          </a:xfrm>
        </p:spPr>
        <p:txBody>
          <a:bodyPr>
            <a:normAutofit lnSpcReduction="10000"/>
          </a:bodyPr>
          <a:lstStyle/>
          <a:p>
            <a:pPr marL="0" indent="0">
              <a:buNone/>
            </a:pPr>
            <a:r>
              <a:rPr lang="en-US" sz="2000" b="1" u="sng" dirty="0"/>
              <a:t>Linear Search:</a:t>
            </a:r>
          </a:p>
          <a:p>
            <a:r>
              <a:rPr lang="en-US" sz="1600" dirty="0"/>
              <a:t>Proportional to length of N elements</a:t>
            </a:r>
          </a:p>
          <a:p>
            <a:r>
              <a:rPr lang="en-US" sz="1600" dirty="0"/>
              <a:t>Runtime is N.</a:t>
            </a:r>
          </a:p>
          <a:p>
            <a:endParaRPr lang="en-US" sz="1600" dirty="0"/>
          </a:p>
        </p:txBody>
      </p:sp>
      <p:sp>
        <p:nvSpPr>
          <p:cNvPr id="4" name="Rectangle 3">
            <a:extLst>
              <a:ext uri="{FF2B5EF4-FFF2-40B4-BE49-F238E27FC236}">
                <a16:creationId xmlns:a16="http://schemas.microsoft.com/office/drawing/2014/main" id="{0270C090-9E82-4076-922D-26289E9BA48A}"/>
              </a:ext>
            </a:extLst>
          </p:cNvPr>
          <p:cNvSpPr/>
          <p:nvPr/>
        </p:nvSpPr>
        <p:spPr>
          <a:xfrm>
            <a:off x="4342990" y="691414"/>
            <a:ext cx="3754316" cy="646331"/>
          </a:xfrm>
          <a:prstGeom prst="rect">
            <a:avLst/>
          </a:prstGeom>
        </p:spPr>
        <p:txBody>
          <a:bodyPr wrap="square">
            <a:spAutoFit/>
          </a:bodyPr>
          <a:lstStyle/>
          <a:p>
            <a:r>
              <a:rPr lang="en-US" b="1" u="sng" dirty="0"/>
              <a:t>Scalability ?</a:t>
            </a:r>
          </a:p>
          <a:p>
            <a:r>
              <a:rPr lang="en-US" dirty="0"/>
              <a:t>As the size increase how does it hold?</a:t>
            </a:r>
          </a:p>
        </p:txBody>
      </p:sp>
      <p:sp>
        <p:nvSpPr>
          <p:cNvPr id="5" name="Content Placeholder 2">
            <a:extLst>
              <a:ext uri="{FF2B5EF4-FFF2-40B4-BE49-F238E27FC236}">
                <a16:creationId xmlns:a16="http://schemas.microsoft.com/office/drawing/2014/main" id="{4D2E2ADA-D392-4C06-A09C-EE1E8C4A0A52}"/>
              </a:ext>
            </a:extLst>
          </p:cNvPr>
          <p:cNvSpPr txBox="1">
            <a:spLocks/>
          </p:cNvSpPr>
          <p:nvPr/>
        </p:nvSpPr>
        <p:spPr>
          <a:xfrm>
            <a:off x="8601075" y="704119"/>
            <a:ext cx="3590925" cy="12465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t>Binary Search:</a:t>
            </a:r>
          </a:p>
          <a:p>
            <a:r>
              <a:rPr lang="en-US" sz="1600" dirty="0"/>
              <a:t>It’s only log times of N elements. So, it’s exponentially faster </a:t>
            </a:r>
          </a:p>
          <a:p>
            <a:r>
              <a:rPr lang="en-US" sz="1600" dirty="0"/>
              <a:t>Runtime is Log(N).</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endParaRPr lang="en-US" sz="1600" dirty="0"/>
          </a:p>
        </p:txBody>
      </p:sp>
      <p:sp>
        <p:nvSpPr>
          <p:cNvPr id="6" name="Rectangle 5">
            <a:extLst>
              <a:ext uri="{FF2B5EF4-FFF2-40B4-BE49-F238E27FC236}">
                <a16:creationId xmlns:a16="http://schemas.microsoft.com/office/drawing/2014/main" id="{32B1EADA-A362-4F8F-A13B-F8B2ACA67CC4}"/>
              </a:ext>
            </a:extLst>
          </p:cNvPr>
          <p:cNvSpPr/>
          <p:nvPr/>
        </p:nvSpPr>
        <p:spPr>
          <a:xfrm>
            <a:off x="598401" y="1652529"/>
            <a:ext cx="2500043" cy="369332"/>
          </a:xfrm>
          <a:prstGeom prst="rect">
            <a:avLst/>
          </a:prstGeom>
        </p:spPr>
        <p:txBody>
          <a:bodyPr wrap="none">
            <a:spAutoFit/>
          </a:bodyPr>
          <a:lstStyle/>
          <a:p>
            <a:r>
              <a:rPr lang="en-US" dirty="0">
                <a:solidFill>
                  <a:srgbClr val="0070C0"/>
                </a:solidFill>
              </a:rPr>
              <a:t>Increases from 14 to 28. </a:t>
            </a:r>
          </a:p>
        </p:txBody>
      </p:sp>
      <p:sp>
        <p:nvSpPr>
          <p:cNvPr id="7" name="Rectangle 6">
            <a:extLst>
              <a:ext uri="{FF2B5EF4-FFF2-40B4-BE49-F238E27FC236}">
                <a16:creationId xmlns:a16="http://schemas.microsoft.com/office/drawing/2014/main" id="{4F32AFBF-7C00-43F6-9537-33EDC4B8BB9F}"/>
              </a:ext>
            </a:extLst>
          </p:cNvPr>
          <p:cNvSpPr/>
          <p:nvPr/>
        </p:nvSpPr>
        <p:spPr>
          <a:xfrm>
            <a:off x="4353941" y="1327369"/>
            <a:ext cx="3862266" cy="369332"/>
          </a:xfrm>
          <a:prstGeom prst="rect">
            <a:avLst/>
          </a:prstGeom>
        </p:spPr>
        <p:txBody>
          <a:bodyPr wrap="square">
            <a:spAutoFit/>
          </a:bodyPr>
          <a:lstStyle/>
          <a:p>
            <a:r>
              <a:rPr lang="en-US" dirty="0">
                <a:solidFill>
                  <a:srgbClr val="0070C0"/>
                </a:solidFill>
              </a:rPr>
              <a:t>Say double the size, say A-B links are 28</a:t>
            </a:r>
          </a:p>
        </p:txBody>
      </p:sp>
      <p:sp>
        <p:nvSpPr>
          <p:cNvPr id="8" name="Rectangle 7">
            <a:extLst>
              <a:ext uri="{FF2B5EF4-FFF2-40B4-BE49-F238E27FC236}">
                <a16:creationId xmlns:a16="http://schemas.microsoft.com/office/drawing/2014/main" id="{79DE47FE-DED2-49FB-B737-10AE99711A39}"/>
              </a:ext>
            </a:extLst>
          </p:cNvPr>
          <p:cNvSpPr/>
          <p:nvPr/>
        </p:nvSpPr>
        <p:spPr>
          <a:xfrm>
            <a:off x="8821173" y="1841563"/>
            <a:ext cx="2772426" cy="369332"/>
          </a:xfrm>
          <a:prstGeom prst="rect">
            <a:avLst/>
          </a:prstGeom>
        </p:spPr>
        <p:txBody>
          <a:bodyPr wrap="square">
            <a:spAutoFit/>
          </a:bodyPr>
          <a:lstStyle/>
          <a:p>
            <a:r>
              <a:rPr lang="en-US" dirty="0">
                <a:solidFill>
                  <a:srgbClr val="0070C0"/>
                </a:solidFill>
              </a:rPr>
              <a:t>Increases from 4 to 5</a:t>
            </a:r>
          </a:p>
        </p:txBody>
      </p:sp>
      <p:sp>
        <p:nvSpPr>
          <p:cNvPr id="9" name="Rectangle 8">
            <a:extLst>
              <a:ext uri="{FF2B5EF4-FFF2-40B4-BE49-F238E27FC236}">
                <a16:creationId xmlns:a16="http://schemas.microsoft.com/office/drawing/2014/main" id="{5B6BB741-DB5A-4ECD-84FB-6127BCCB40C0}"/>
              </a:ext>
            </a:extLst>
          </p:cNvPr>
          <p:cNvSpPr/>
          <p:nvPr/>
        </p:nvSpPr>
        <p:spPr>
          <a:xfrm>
            <a:off x="9052432" y="2179104"/>
            <a:ext cx="2892519" cy="1477328"/>
          </a:xfrm>
          <a:prstGeom prst="rect">
            <a:avLst/>
          </a:prstGeom>
        </p:spPr>
        <p:txBody>
          <a:bodyPr wrap="square">
            <a:spAutoFit/>
          </a:bodyPr>
          <a:lstStyle/>
          <a:p>
            <a:r>
              <a:rPr lang="en-US" b="1" u="sng" dirty="0">
                <a:solidFill>
                  <a:srgbClr val="0070C0"/>
                </a:solidFill>
              </a:rPr>
              <a:t>Why ?</a:t>
            </a:r>
          </a:p>
          <a:p>
            <a:r>
              <a:rPr lang="en-US" dirty="0">
                <a:solidFill>
                  <a:srgbClr val="0070C0"/>
                </a:solidFill>
              </a:rPr>
              <a:t>Now we have to only guess one extra time to make it more half Log(28) = ~5 times (or 4.8)</a:t>
            </a:r>
          </a:p>
        </p:txBody>
      </p:sp>
      <p:pic>
        <p:nvPicPr>
          <p:cNvPr id="11" name="Picture 10">
            <a:extLst>
              <a:ext uri="{FF2B5EF4-FFF2-40B4-BE49-F238E27FC236}">
                <a16:creationId xmlns:a16="http://schemas.microsoft.com/office/drawing/2014/main" id="{5C99C7C2-347A-4652-937A-CE1C3548C7F9}"/>
              </a:ext>
            </a:extLst>
          </p:cNvPr>
          <p:cNvPicPr>
            <a:picLocks noChangeAspect="1"/>
          </p:cNvPicPr>
          <p:nvPr/>
        </p:nvPicPr>
        <p:blipFill>
          <a:blip r:embed="rId2"/>
          <a:stretch>
            <a:fillRect/>
          </a:stretch>
        </p:blipFill>
        <p:spPr>
          <a:xfrm>
            <a:off x="829661" y="2735304"/>
            <a:ext cx="7630198" cy="4083881"/>
          </a:xfrm>
          <a:prstGeom prst="rect">
            <a:avLst/>
          </a:prstGeom>
          <a:ln>
            <a:solidFill>
              <a:schemeClr val="tx1"/>
            </a:solidFill>
          </a:ln>
        </p:spPr>
      </p:pic>
      <p:pic>
        <p:nvPicPr>
          <p:cNvPr id="10" name="Picture 9">
            <a:extLst>
              <a:ext uri="{FF2B5EF4-FFF2-40B4-BE49-F238E27FC236}">
                <a16:creationId xmlns:a16="http://schemas.microsoft.com/office/drawing/2014/main" id="{37BAE256-6838-46FA-B63A-604892D3FD36}"/>
              </a:ext>
            </a:extLst>
          </p:cNvPr>
          <p:cNvPicPr>
            <a:picLocks noChangeAspect="1"/>
          </p:cNvPicPr>
          <p:nvPr/>
        </p:nvPicPr>
        <p:blipFill>
          <a:blip r:embed="rId3"/>
          <a:stretch>
            <a:fillRect/>
          </a:stretch>
        </p:blipFill>
        <p:spPr>
          <a:xfrm>
            <a:off x="829660" y="2724927"/>
            <a:ext cx="7647267" cy="4083881"/>
          </a:xfrm>
          <a:prstGeom prst="rect">
            <a:avLst/>
          </a:prstGeom>
          <a:ln>
            <a:solidFill>
              <a:schemeClr val="tx1"/>
            </a:solidFill>
          </a:ln>
        </p:spPr>
      </p:pic>
      <p:sp>
        <p:nvSpPr>
          <p:cNvPr id="12" name="Rectangle 11">
            <a:extLst>
              <a:ext uri="{FF2B5EF4-FFF2-40B4-BE49-F238E27FC236}">
                <a16:creationId xmlns:a16="http://schemas.microsoft.com/office/drawing/2014/main" id="{A57DDFDF-C85A-4E4B-92EF-6DD0DE5A7310}"/>
              </a:ext>
            </a:extLst>
          </p:cNvPr>
          <p:cNvSpPr/>
          <p:nvPr/>
        </p:nvSpPr>
        <p:spPr>
          <a:xfrm>
            <a:off x="4342990" y="1667753"/>
            <a:ext cx="3862266" cy="369332"/>
          </a:xfrm>
          <a:prstGeom prst="rect">
            <a:avLst/>
          </a:prstGeom>
        </p:spPr>
        <p:txBody>
          <a:bodyPr wrap="square">
            <a:spAutoFit/>
          </a:bodyPr>
          <a:lstStyle/>
          <a:p>
            <a:r>
              <a:rPr lang="en-US" dirty="0">
                <a:solidFill>
                  <a:srgbClr val="0070C0"/>
                </a:solidFill>
              </a:rPr>
              <a:t>Plot difference for </a:t>
            </a:r>
            <a:r>
              <a:rPr lang="en-US" dirty="0">
                <a:solidFill>
                  <a:srgbClr val="002060"/>
                </a:solidFill>
              </a:rPr>
              <a:t>N = 30</a:t>
            </a:r>
          </a:p>
        </p:txBody>
      </p:sp>
      <p:sp>
        <p:nvSpPr>
          <p:cNvPr id="13" name="Rectangle 12">
            <a:extLst>
              <a:ext uri="{FF2B5EF4-FFF2-40B4-BE49-F238E27FC236}">
                <a16:creationId xmlns:a16="http://schemas.microsoft.com/office/drawing/2014/main" id="{9546854A-188E-4B93-B98B-787417940738}"/>
              </a:ext>
            </a:extLst>
          </p:cNvPr>
          <p:cNvSpPr/>
          <p:nvPr/>
        </p:nvSpPr>
        <p:spPr>
          <a:xfrm>
            <a:off x="4332039" y="1973701"/>
            <a:ext cx="3862266" cy="646331"/>
          </a:xfrm>
          <a:prstGeom prst="rect">
            <a:avLst/>
          </a:prstGeom>
        </p:spPr>
        <p:txBody>
          <a:bodyPr wrap="square">
            <a:spAutoFit/>
          </a:bodyPr>
          <a:lstStyle/>
          <a:p>
            <a:r>
              <a:rPr lang="en-US" dirty="0">
                <a:solidFill>
                  <a:srgbClr val="0070C0"/>
                </a:solidFill>
              </a:rPr>
              <a:t>Plot difference for </a:t>
            </a:r>
            <a:r>
              <a:rPr lang="en-US" dirty="0">
                <a:solidFill>
                  <a:srgbClr val="FF0000"/>
                </a:solidFill>
              </a:rPr>
              <a:t>N = 300,000 </a:t>
            </a:r>
          </a:p>
          <a:p>
            <a:r>
              <a:rPr lang="en-US" dirty="0">
                <a:solidFill>
                  <a:srgbClr val="FF0000"/>
                </a:solidFill>
              </a:rPr>
              <a:t>(our network link attribute size)</a:t>
            </a:r>
          </a:p>
        </p:txBody>
      </p:sp>
      <p:sp>
        <p:nvSpPr>
          <p:cNvPr id="14" name="Rectangle 13">
            <a:extLst>
              <a:ext uri="{FF2B5EF4-FFF2-40B4-BE49-F238E27FC236}">
                <a16:creationId xmlns:a16="http://schemas.microsoft.com/office/drawing/2014/main" id="{EAD0B9E2-CCCB-405A-A948-27B442703432}"/>
              </a:ext>
            </a:extLst>
          </p:cNvPr>
          <p:cNvSpPr/>
          <p:nvPr/>
        </p:nvSpPr>
        <p:spPr>
          <a:xfrm>
            <a:off x="3096489" y="2848155"/>
            <a:ext cx="3430504" cy="369332"/>
          </a:xfrm>
          <a:prstGeom prst="rect">
            <a:avLst/>
          </a:prstGeom>
        </p:spPr>
        <p:txBody>
          <a:bodyPr wrap="square">
            <a:spAutoFit/>
          </a:bodyPr>
          <a:lstStyle/>
          <a:p>
            <a:r>
              <a:rPr lang="en-US" dirty="0">
                <a:solidFill>
                  <a:srgbClr val="FF0000"/>
                </a:solidFill>
              </a:rPr>
              <a:t>Log(300,000) = ~19 times (or 18.1)</a:t>
            </a:r>
          </a:p>
        </p:txBody>
      </p:sp>
      <p:sp>
        <p:nvSpPr>
          <p:cNvPr id="15" name="Right Brace 14">
            <a:extLst>
              <a:ext uri="{FF2B5EF4-FFF2-40B4-BE49-F238E27FC236}">
                <a16:creationId xmlns:a16="http://schemas.microsoft.com/office/drawing/2014/main" id="{9828DD6E-1B42-455E-AC03-05662D6C7A30}"/>
              </a:ext>
            </a:extLst>
          </p:cNvPr>
          <p:cNvSpPr/>
          <p:nvPr/>
        </p:nvSpPr>
        <p:spPr>
          <a:xfrm>
            <a:off x="7315200" y="3176337"/>
            <a:ext cx="221381" cy="299024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0AE70646-E6D4-4970-8153-C33B656B7E0B}"/>
              </a:ext>
            </a:extLst>
          </p:cNvPr>
          <p:cNvSpPr/>
          <p:nvPr/>
        </p:nvSpPr>
        <p:spPr>
          <a:xfrm>
            <a:off x="7610376" y="4486795"/>
            <a:ext cx="3752694" cy="369332"/>
          </a:xfrm>
          <a:prstGeom prst="rect">
            <a:avLst/>
          </a:prstGeom>
          <a:solidFill>
            <a:schemeClr val="accent4">
              <a:lumMod val="20000"/>
              <a:lumOff val="80000"/>
            </a:schemeClr>
          </a:solidFill>
        </p:spPr>
        <p:txBody>
          <a:bodyPr wrap="none">
            <a:spAutoFit/>
          </a:bodyPr>
          <a:lstStyle/>
          <a:p>
            <a:r>
              <a:rPr lang="en-US" dirty="0">
                <a:solidFill>
                  <a:srgbClr val="FF0000"/>
                </a:solidFill>
              </a:rPr>
              <a:t>Compare: 300,000 vs 19 : n vs log2(n) </a:t>
            </a:r>
          </a:p>
        </p:txBody>
      </p:sp>
    </p:spTree>
    <p:extLst>
      <p:ext uri="{BB962C8B-B14F-4D97-AF65-F5344CB8AC3E}">
        <p14:creationId xmlns:p14="http://schemas.microsoft.com/office/powerpoint/2010/main" val="268464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2" grpId="0"/>
      <p:bldP spid="13" grpId="0"/>
      <p:bldP spid="14" grpId="0"/>
      <p:bldP spid="15"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89BB61-F25E-4C73-81E1-63D847C43138}"/>
              </a:ext>
            </a:extLst>
          </p:cNvPr>
          <p:cNvSpPr>
            <a:spLocks noGrp="1"/>
          </p:cNvSpPr>
          <p:nvPr>
            <p:ph type="title"/>
          </p:nvPr>
        </p:nvSpPr>
        <p:spPr>
          <a:xfrm>
            <a:off x="0" y="-2024"/>
            <a:ext cx="6198669" cy="615950"/>
          </a:xfrm>
        </p:spPr>
        <p:txBody>
          <a:bodyPr>
            <a:normAutofit/>
          </a:bodyPr>
          <a:lstStyle/>
          <a:p>
            <a:r>
              <a:rPr lang="en-US" sz="3600" dirty="0"/>
              <a:t>Algorithm Runtime Comparison</a:t>
            </a:r>
          </a:p>
        </p:txBody>
      </p:sp>
      <p:pic>
        <p:nvPicPr>
          <p:cNvPr id="5" name="Picture 4">
            <a:extLst>
              <a:ext uri="{FF2B5EF4-FFF2-40B4-BE49-F238E27FC236}">
                <a16:creationId xmlns:a16="http://schemas.microsoft.com/office/drawing/2014/main" id="{0AC1C05A-F7A3-44F2-A00B-2CFBE69F74DD}"/>
              </a:ext>
            </a:extLst>
          </p:cNvPr>
          <p:cNvPicPr>
            <a:picLocks noChangeAspect="1"/>
          </p:cNvPicPr>
          <p:nvPr/>
        </p:nvPicPr>
        <p:blipFill>
          <a:blip r:embed="rId2"/>
          <a:stretch>
            <a:fillRect/>
          </a:stretch>
        </p:blipFill>
        <p:spPr>
          <a:xfrm>
            <a:off x="681037" y="1059248"/>
            <a:ext cx="5743575" cy="2924175"/>
          </a:xfrm>
          <a:prstGeom prst="rect">
            <a:avLst/>
          </a:prstGeom>
        </p:spPr>
      </p:pic>
      <p:sp>
        <p:nvSpPr>
          <p:cNvPr id="6" name="TextBox 5">
            <a:extLst>
              <a:ext uri="{FF2B5EF4-FFF2-40B4-BE49-F238E27FC236}">
                <a16:creationId xmlns:a16="http://schemas.microsoft.com/office/drawing/2014/main" id="{D4ACCFF4-3FE2-41DD-9592-F65A87CFFAB5}"/>
              </a:ext>
            </a:extLst>
          </p:cNvPr>
          <p:cNvSpPr txBox="1"/>
          <p:nvPr/>
        </p:nvSpPr>
        <p:spPr>
          <a:xfrm>
            <a:off x="6910385" y="1007843"/>
            <a:ext cx="4914901" cy="1477328"/>
          </a:xfrm>
          <a:prstGeom prst="rect">
            <a:avLst/>
          </a:prstGeom>
          <a:noFill/>
        </p:spPr>
        <p:txBody>
          <a:bodyPr wrap="square" rtlCol="0">
            <a:spAutoFit/>
          </a:bodyPr>
          <a:lstStyle/>
          <a:p>
            <a:r>
              <a:rPr lang="en-US" b="1" u="sng" dirty="0"/>
              <a:t>Typical  Program (linear search) Logic:</a:t>
            </a:r>
          </a:p>
          <a:p>
            <a:pPr marL="342900" indent="-342900">
              <a:buFont typeface="+mj-lt"/>
              <a:buAutoNum type="arabicPeriod"/>
            </a:pPr>
            <a:r>
              <a:rPr lang="en-US" dirty="0"/>
              <a:t>Loop every row of A</a:t>
            </a:r>
          </a:p>
          <a:p>
            <a:pPr marL="342900" indent="-342900">
              <a:buFont typeface="+mj-lt"/>
              <a:buAutoNum type="arabicPeriod"/>
            </a:pPr>
            <a:r>
              <a:rPr lang="en-US" dirty="0"/>
              <a:t>Loop every row of B</a:t>
            </a:r>
          </a:p>
          <a:p>
            <a:pPr marL="800100" lvl="1" indent="-342900">
              <a:buFont typeface="+mj-lt"/>
              <a:buAutoNum type="arabicPeriod"/>
            </a:pPr>
            <a:r>
              <a:rPr lang="en-US" dirty="0"/>
              <a:t>Check its value is same as “a”</a:t>
            </a:r>
          </a:p>
          <a:p>
            <a:pPr marL="800100" lvl="1" indent="-342900">
              <a:buFont typeface="+mj-lt"/>
              <a:buAutoNum type="arabicPeriod"/>
            </a:pPr>
            <a:r>
              <a:rPr lang="en-US" dirty="0"/>
              <a:t>Check its value is same as “b”</a:t>
            </a:r>
          </a:p>
        </p:txBody>
      </p:sp>
      <p:sp>
        <p:nvSpPr>
          <p:cNvPr id="7" name="Rectangle 6">
            <a:extLst>
              <a:ext uri="{FF2B5EF4-FFF2-40B4-BE49-F238E27FC236}">
                <a16:creationId xmlns:a16="http://schemas.microsoft.com/office/drawing/2014/main" id="{FA96ACA6-0BE2-41C7-8BDB-145B9F4CAA71}"/>
              </a:ext>
            </a:extLst>
          </p:cNvPr>
          <p:cNvSpPr/>
          <p:nvPr/>
        </p:nvSpPr>
        <p:spPr>
          <a:xfrm>
            <a:off x="7500142" y="2472471"/>
            <a:ext cx="3421063" cy="369332"/>
          </a:xfrm>
          <a:prstGeom prst="rect">
            <a:avLst/>
          </a:prstGeom>
        </p:spPr>
        <p:txBody>
          <a:bodyPr wrap="square">
            <a:spAutoFit/>
          </a:bodyPr>
          <a:lstStyle/>
          <a:p>
            <a:r>
              <a:rPr lang="en-US" dirty="0">
                <a:solidFill>
                  <a:srgbClr val="FF0000"/>
                </a:solidFill>
              </a:rPr>
              <a:t>Runtime: A(n) * B(n) = N x N = N</a:t>
            </a:r>
            <a:r>
              <a:rPr lang="en-US" baseline="30000" dirty="0">
                <a:solidFill>
                  <a:srgbClr val="FF0000"/>
                </a:solidFill>
              </a:rPr>
              <a:t>2</a:t>
            </a:r>
            <a:r>
              <a:rPr lang="en-US" dirty="0">
                <a:solidFill>
                  <a:srgbClr val="FF0000"/>
                </a:solidFill>
              </a:rPr>
              <a:t> </a:t>
            </a:r>
          </a:p>
        </p:txBody>
      </p:sp>
      <p:sp>
        <p:nvSpPr>
          <p:cNvPr id="9" name="TextBox 8">
            <a:extLst>
              <a:ext uri="{FF2B5EF4-FFF2-40B4-BE49-F238E27FC236}">
                <a16:creationId xmlns:a16="http://schemas.microsoft.com/office/drawing/2014/main" id="{47ED54ED-DEE9-4B49-9F42-14C82DED78DF}"/>
              </a:ext>
            </a:extLst>
          </p:cNvPr>
          <p:cNvSpPr txBox="1"/>
          <p:nvPr/>
        </p:nvSpPr>
        <p:spPr>
          <a:xfrm>
            <a:off x="612777" y="651211"/>
            <a:ext cx="6477000" cy="923330"/>
          </a:xfrm>
          <a:prstGeom prst="rect">
            <a:avLst/>
          </a:prstGeom>
          <a:noFill/>
        </p:spPr>
        <p:txBody>
          <a:bodyPr wrap="square" rtlCol="0">
            <a:spAutoFit/>
          </a:bodyPr>
          <a:lstStyle/>
          <a:p>
            <a:r>
              <a:rPr lang="en-US" dirty="0"/>
              <a:t>Ok, but we look links with A &amp; B, not just Anode to get attributes. </a:t>
            </a:r>
          </a:p>
          <a:p>
            <a:endParaRPr lang="en-US" dirty="0"/>
          </a:p>
          <a:p>
            <a:endParaRPr lang="en-US" dirty="0"/>
          </a:p>
        </p:txBody>
      </p:sp>
      <p:sp>
        <p:nvSpPr>
          <p:cNvPr id="10" name="Rectangle 9">
            <a:extLst>
              <a:ext uri="{FF2B5EF4-FFF2-40B4-BE49-F238E27FC236}">
                <a16:creationId xmlns:a16="http://schemas.microsoft.com/office/drawing/2014/main" id="{1A72B45B-076C-4969-AEAE-E1E48F50557E}"/>
              </a:ext>
            </a:extLst>
          </p:cNvPr>
          <p:cNvSpPr/>
          <p:nvPr/>
        </p:nvSpPr>
        <p:spPr>
          <a:xfrm>
            <a:off x="6910385" y="3316168"/>
            <a:ext cx="4600578" cy="2031325"/>
          </a:xfrm>
          <a:prstGeom prst="rect">
            <a:avLst/>
          </a:prstGeom>
        </p:spPr>
        <p:txBody>
          <a:bodyPr wrap="square">
            <a:spAutoFit/>
          </a:bodyPr>
          <a:lstStyle/>
          <a:p>
            <a:r>
              <a:rPr lang="en-US" b="1" u="sng" dirty="0"/>
              <a:t>Enhancing the code </a:t>
            </a:r>
            <a:r>
              <a:rPr lang="en-US" u="sng" dirty="0"/>
              <a:t>(still linear but smart): </a:t>
            </a:r>
          </a:p>
          <a:p>
            <a:r>
              <a:rPr lang="en-US" dirty="0"/>
              <a:t>Maybe some enhancement:</a:t>
            </a:r>
          </a:p>
          <a:p>
            <a:pPr marL="800100" lvl="1" indent="-342900">
              <a:buFont typeface="+mj-lt"/>
              <a:buAutoNum type="arabicPeriod"/>
            </a:pPr>
            <a:r>
              <a:rPr lang="en-US" dirty="0"/>
              <a:t>Loop every row of A</a:t>
            </a:r>
          </a:p>
          <a:p>
            <a:pPr marL="800100" lvl="1" indent="-342900">
              <a:buFont typeface="+mj-lt"/>
              <a:buAutoNum type="arabicPeriod"/>
            </a:pPr>
            <a:r>
              <a:rPr lang="en-US" dirty="0"/>
              <a:t>Check its value same as “a”</a:t>
            </a:r>
          </a:p>
          <a:p>
            <a:pPr marL="800100" lvl="1" indent="-342900">
              <a:buFont typeface="+mj-lt"/>
              <a:buAutoNum type="arabicPeriod"/>
            </a:pPr>
            <a:r>
              <a:rPr lang="en-US" dirty="0"/>
              <a:t>Get all rows of A, A` = {a1, a2,..ak}</a:t>
            </a:r>
          </a:p>
          <a:p>
            <a:pPr marL="800100" lvl="1" indent="-342900">
              <a:buFont typeface="+mj-lt"/>
              <a:buAutoNum type="arabicPeriod"/>
            </a:pPr>
            <a:r>
              <a:rPr lang="en-US" dirty="0"/>
              <a:t>Loop over subset A`, which is size k</a:t>
            </a:r>
          </a:p>
          <a:p>
            <a:pPr marL="1257300" lvl="2" indent="-342900">
              <a:buFont typeface="+mj-lt"/>
              <a:buAutoNum type="arabicPeriod"/>
            </a:pPr>
            <a:r>
              <a:rPr lang="en-US" dirty="0"/>
              <a:t>Check its value as b.</a:t>
            </a:r>
          </a:p>
        </p:txBody>
      </p:sp>
      <p:sp>
        <p:nvSpPr>
          <p:cNvPr id="11" name="Rectangle 10">
            <a:extLst>
              <a:ext uri="{FF2B5EF4-FFF2-40B4-BE49-F238E27FC236}">
                <a16:creationId xmlns:a16="http://schemas.microsoft.com/office/drawing/2014/main" id="{8E43D3E6-991D-49FE-A964-A91D700B0175}"/>
              </a:ext>
            </a:extLst>
          </p:cNvPr>
          <p:cNvSpPr/>
          <p:nvPr/>
        </p:nvSpPr>
        <p:spPr>
          <a:xfrm>
            <a:off x="7577136" y="5527257"/>
            <a:ext cx="3344069" cy="369332"/>
          </a:xfrm>
          <a:prstGeom prst="rect">
            <a:avLst/>
          </a:prstGeom>
        </p:spPr>
        <p:txBody>
          <a:bodyPr wrap="square">
            <a:spAutoFit/>
          </a:bodyPr>
          <a:lstStyle/>
          <a:p>
            <a:r>
              <a:rPr lang="en-US" dirty="0">
                <a:solidFill>
                  <a:srgbClr val="FF0000"/>
                </a:solidFill>
              </a:rPr>
              <a:t>Runtime: A(n) * B(k) = k x N = </a:t>
            </a:r>
            <a:r>
              <a:rPr lang="en-US" dirty="0" err="1">
                <a:solidFill>
                  <a:srgbClr val="FF0000"/>
                </a:solidFill>
              </a:rPr>
              <a:t>kN</a:t>
            </a:r>
            <a:r>
              <a:rPr lang="en-US" dirty="0">
                <a:solidFill>
                  <a:srgbClr val="FF0000"/>
                </a:solidFill>
              </a:rPr>
              <a:t> </a:t>
            </a:r>
          </a:p>
        </p:txBody>
      </p:sp>
      <p:sp>
        <p:nvSpPr>
          <p:cNvPr id="12" name="Rectangle 11">
            <a:extLst>
              <a:ext uri="{FF2B5EF4-FFF2-40B4-BE49-F238E27FC236}">
                <a16:creationId xmlns:a16="http://schemas.microsoft.com/office/drawing/2014/main" id="{F647A1A9-2D7C-4AE3-8D52-735432F621C5}"/>
              </a:ext>
            </a:extLst>
          </p:cNvPr>
          <p:cNvSpPr/>
          <p:nvPr/>
        </p:nvSpPr>
        <p:spPr>
          <a:xfrm>
            <a:off x="1481137" y="5527257"/>
            <a:ext cx="3027364" cy="369332"/>
          </a:xfrm>
          <a:prstGeom prst="rect">
            <a:avLst/>
          </a:prstGeom>
        </p:spPr>
        <p:txBody>
          <a:bodyPr wrap="square">
            <a:spAutoFit/>
          </a:bodyPr>
          <a:lstStyle/>
          <a:p>
            <a:r>
              <a:rPr lang="en-US" dirty="0">
                <a:solidFill>
                  <a:srgbClr val="FF0000"/>
                </a:solidFill>
              </a:rPr>
              <a:t>Runtime: log(n) + log(k)</a:t>
            </a:r>
          </a:p>
        </p:txBody>
      </p:sp>
      <p:sp>
        <p:nvSpPr>
          <p:cNvPr id="13" name="TextBox 12">
            <a:extLst>
              <a:ext uri="{FF2B5EF4-FFF2-40B4-BE49-F238E27FC236}">
                <a16:creationId xmlns:a16="http://schemas.microsoft.com/office/drawing/2014/main" id="{70A7656B-C76D-450B-B361-24393FE503B0}"/>
              </a:ext>
            </a:extLst>
          </p:cNvPr>
          <p:cNvSpPr txBox="1"/>
          <p:nvPr/>
        </p:nvSpPr>
        <p:spPr>
          <a:xfrm>
            <a:off x="681037" y="4181309"/>
            <a:ext cx="4914901" cy="1200329"/>
          </a:xfrm>
          <a:prstGeom prst="rect">
            <a:avLst/>
          </a:prstGeom>
          <a:noFill/>
        </p:spPr>
        <p:txBody>
          <a:bodyPr wrap="square" rtlCol="0">
            <a:spAutoFit/>
          </a:bodyPr>
          <a:lstStyle/>
          <a:p>
            <a:r>
              <a:rPr lang="en-US" b="1" u="sng" dirty="0"/>
              <a:t>Algo Powered Program (binary search) Logic:</a:t>
            </a:r>
          </a:p>
          <a:p>
            <a:pPr marL="342900" indent="-342900">
              <a:buFont typeface="+mj-lt"/>
              <a:buAutoNum type="arabicPeriod"/>
            </a:pPr>
            <a:r>
              <a:rPr lang="en-US" dirty="0"/>
              <a:t>Search for A in halves, log(N).</a:t>
            </a:r>
          </a:p>
          <a:p>
            <a:pPr marL="342900" indent="-342900">
              <a:buFont typeface="+mj-lt"/>
              <a:buAutoNum type="arabicPeriod"/>
            </a:pPr>
            <a:r>
              <a:rPr lang="en-US" dirty="0"/>
              <a:t>Search for B in A’ (subset of A) of size k and that takes log(k)</a:t>
            </a:r>
          </a:p>
        </p:txBody>
      </p:sp>
    </p:spTree>
    <p:extLst>
      <p:ext uri="{BB962C8B-B14F-4D97-AF65-F5344CB8AC3E}">
        <p14:creationId xmlns:p14="http://schemas.microsoft.com/office/powerpoint/2010/main" val="16687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53E4E-0405-4D87-AE40-FE3E0DBD4914}"/>
              </a:ext>
            </a:extLst>
          </p:cNvPr>
          <p:cNvSpPr>
            <a:spLocks noGrp="1"/>
          </p:cNvSpPr>
          <p:nvPr>
            <p:ph type="title"/>
          </p:nvPr>
        </p:nvSpPr>
        <p:spPr>
          <a:xfrm>
            <a:off x="0" y="-2024"/>
            <a:ext cx="6198669" cy="615950"/>
          </a:xfrm>
        </p:spPr>
        <p:txBody>
          <a:bodyPr>
            <a:normAutofit/>
          </a:bodyPr>
          <a:lstStyle/>
          <a:p>
            <a:r>
              <a:rPr lang="en-US" sz="3600" dirty="0"/>
              <a:t>Algorithm Runtime Comparison</a:t>
            </a:r>
          </a:p>
        </p:txBody>
      </p:sp>
      <p:sp>
        <p:nvSpPr>
          <p:cNvPr id="3" name="Content Placeholder 2">
            <a:extLst>
              <a:ext uri="{FF2B5EF4-FFF2-40B4-BE49-F238E27FC236}">
                <a16:creationId xmlns:a16="http://schemas.microsoft.com/office/drawing/2014/main" id="{0CEECD1B-90F4-4B1E-AFD3-36ACFEEF1508}"/>
              </a:ext>
            </a:extLst>
          </p:cNvPr>
          <p:cNvSpPr>
            <a:spLocks noGrp="1"/>
          </p:cNvSpPr>
          <p:nvPr>
            <p:ph idx="1"/>
          </p:nvPr>
        </p:nvSpPr>
        <p:spPr>
          <a:xfrm>
            <a:off x="378148" y="704118"/>
            <a:ext cx="4028752" cy="1002960"/>
          </a:xfrm>
        </p:spPr>
        <p:txBody>
          <a:bodyPr>
            <a:noAutofit/>
          </a:bodyPr>
          <a:lstStyle/>
          <a:p>
            <a:pPr marL="0" indent="0">
              <a:buNone/>
            </a:pPr>
            <a:r>
              <a:rPr lang="en-US" sz="2000" b="1" u="sng" dirty="0"/>
              <a:t>Linear Search:</a:t>
            </a:r>
          </a:p>
          <a:p>
            <a:r>
              <a:rPr lang="en-US" sz="1600" dirty="0"/>
              <a:t>Proportional to length of N x N elements</a:t>
            </a:r>
          </a:p>
          <a:p>
            <a:r>
              <a:rPr lang="en-US" sz="1600" dirty="0"/>
              <a:t>Runtime is </a:t>
            </a:r>
            <a:r>
              <a:rPr lang="en-US" sz="1600" dirty="0">
                <a:solidFill>
                  <a:srgbClr val="FF0000"/>
                </a:solidFill>
              </a:rPr>
              <a:t>N</a:t>
            </a:r>
            <a:r>
              <a:rPr lang="en-US" sz="1600" baseline="30000" dirty="0">
                <a:solidFill>
                  <a:srgbClr val="FF0000"/>
                </a:solidFill>
              </a:rPr>
              <a:t>2</a:t>
            </a:r>
            <a:endParaRPr lang="en-US" sz="1600" dirty="0"/>
          </a:p>
          <a:p>
            <a:endParaRPr lang="en-US" sz="1400" dirty="0"/>
          </a:p>
        </p:txBody>
      </p:sp>
      <p:sp>
        <p:nvSpPr>
          <p:cNvPr id="4" name="Rectangle 3">
            <a:extLst>
              <a:ext uri="{FF2B5EF4-FFF2-40B4-BE49-F238E27FC236}">
                <a16:creationId xmlns:a16="http://schemas.microsoft.com/office/drawing/2014/main" id="{0270C090-9E82-4076-922D-26289E9BA48A}"/>
              </a:ext>
            </a:extLst>
          </p:cNvPr>
          <p:cNvSpPr/>
          <p:nvPr/>
        </p:nvSpPr>
        <p:spPr>
          <a:xfrm>
            <a:off x="4561903" y="726777"/>
            <a:ext cx="3754316" cy="861774"/>
          </a:xfrm>
          <a:prstGeom prst="rect">
            <a:avLst/>
          </a:prstGeom>
        </p:spPr>
        <p:txBody>
          <a:bodyPr vert="horz" lIns="91440" tIns="45720" rIns="91440" bIns="45720" rtlCol="0">
            <a:normAutofit fontScale="85000" lnSpcReduction="20000"/>
          </a:bodyPr>
          <a:lstStyle/>
          <a:p>
            <a:pPr>
              <a:lnSpc>
                <a:spcPct val="90000"/>
              </a:lnSpc>
              <a:spcBef>
                <a:spcPts val="1000"/>
              </a:spcBef>
            </a:pPr>
            <a:r>
              <a:rPr lang="en-US" sz="2000" b="1" u="sng" dirty="0"/>
              <a:t>Enhanced Linear”</a:t>
            </a:r>
          </a:p>
          <a:p>
            <a:pPr marL="342900" indent="-342900">
              <a:lnSpc>
                <a:spcPct val="90000"/>
              </a:lnSpc>
              <a:spcBef>
                <a:spcPts val="1000"/>
              </a:spcBef>
              <a:buFont typeface="Arial" panose="020B0604020202020204" pitchFamily="34" charset="0"/>
              <a:buChar char="•"/>
            </a:pPr>
            <a:r>
              <a:rPr lang="en-US" sz="1600" dirty="0"/>
              <a:t>Some constant times N</a:t>
            </a:r>
          </a:p>
          <a:p>
            <a:pPr marL="342900" indent="-342900">
              <a:lnSpc>
                <a:spcPct val="90000"/>
              </a:lnSpc>
              <a:spcBef>
                <a:spcPts val="1000"/>
              </a:spcBef>
              <a:buFont typeface="Arial" panose="020B0604020202020204" pitchFamily="34" charset="0"/>
              <a:buChar char="•"/>
            </a:pPr>
            <a:r>
              <a:rPr lang="en-US" sz="1600" dirty="0"/>
              <a:t>Runtime is </a:t>
            </a:r>
            <a:r>
              <a:rPr lang="en-US" sz="1600" dirty="0" err="1">
                <a:solidFill>
                  <a:srgbClr val="FF0000"/>
                </a:solidFill>
              </a:rPr>
              <a:t>kN</a:t>
            </a:r>
            <a:endParaRPr lang="en-US" sz="1600" dirty="0">
              <a:solidFill>
                <a:srgbClr val="FF0000"/>
              </a:solidFill>
            </a:endParaRPr>
          </a:p>
        </p:txBody>
      </p:sp>
      <p:sp>
        <p:nvSpPr>
          <p:cNvPr id="5" name="Content Placeholder 2">
            <a:extLst>
              <a:ext uri="{FF2B5EF4-FFF2-40B4-BE49-F238E27FC236}">
                <a16:creationId xmlns:a16="http://schemas.microsoft.com/office/drawing/2014/main" id="{4D2E2ADA-D392-4C06-A09C-EE1E8C4A0A52}"/>
              </a:ext>
            </a:extLst>
          </p:cNvPr>
          <p:cNvSpPr txBox="1">
            <a:spLocks/>
          </p:cNvSpPr>
          <p:nvPr/>
        </p:nvSpPr>
        <p:spPr>
          <a:xfrm>
            <a:off x="8459859" y="726777"/>
            <a:ext cx="3590925" cy="12465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t>Binary Search:</a:t>
            </a:r>
          </a:p>
          <a:p>
            <a:r>
              <a:rPr lang="en-US" sz="1600" dirty="0"/>
              <a:t>It’s only log times of N elements. So, it’s exponentially faster </a:t>
            </a:r>
          </a:p>
          <a:p>
            <a:r>
              <a:rPr lang="en-US" sz="1600" dirty="0"/>
              <a:t>Runtime is </a:t>
            </a:r>
            <a:r>
              <a:rPr lang="en-US" sz="1600" dirty="0">
                <a:solidFill>
                  <a:srgbClr val="FF0000"/>
                </a:solidFill>
              </a:rPr>
              <a:t>Log(N)+Log(k)</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endParaRPr lang="en-US" sz="1600" dirty="0"/>
          </a:p>
        </p:txBody>
      </p:sp>
      <p:pic>
        <p:nvPicPr>
          <p:cNvPr id="11" name="Picture 10">
            <a:extLst>
              <a:ext uri="{FF2B5EF4-FFF2-40B4-BE49-F238E27FC236}">
                <a16:creationId xmlns:a16="http://schemas.microsoft.com/office/drawing/2014/main" id="{5C99C7C2-347A-4652-937A-CE1C3548C7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1801" y="2134342"/>
            <a:ext cx="7630198" cy="3972881"/>
          </a:xfrm>
          <a:prstGeom prst="rect">
            <a:avLst/>
          </a:prstGeom>
          <a:ln>
            <a:solidFill>
              <a:schemeClr val="tx1"/>
            </a:solidFill>
          </a:ln>
        </p:spPr>
      </p:pic>
      <p:sp>
        <p:nvSpPr>
          <p:cNvPr id="14" name="Rectangle 13">
            <a:extLst>
              <a:ext uri="{FF2B5EF4-FFF2-40B4-BE49-F238E27FC236}">
                <a16:creationId xmlns:a16="http://schemas.microsoft.com/office/drawing/2014/main" id="{EAD0B9E2-CCCB-405A-A948-27B442703432}"/>
              </a:ext>
            </a:extLst>
          </p:cNvPr>
          <p:cNvSpPr/>
          <p:nvPr/>
        </p:nvSpPr>
        <p:spPr>
          <a:xfrm>
            <a:off x="7101161" y="3578971"/>
            <a:ext cx="2241674" cy="646331"/>
          </a:xfrm>
          <a:prstGeom prst="rect">
            <a:avLst/>
          </a:prstGeom>
        </p:spPr>
        <p:txBody>
          <a:bodyPr wrap="square">
            <a:spAutoFit/>
          </a:bodyPr>
          <a:lstStyle/>
          <a:p>
            <a:r>
              <a:rPr lang="en-US" dirty="0">
                <a:solidFill>
                  <a:srgbClr val="FF0000"/>
                </a:solidFill>
              </a:rPr>
              <a:t>Enhanced program </a:t>
            </a:r>
          </a:p>
          <a:p>
            <a:r>
              <a:rPr lang="en-US" dirty="0">
                <a:solidFill>
                  <a:srgbClr val="FF0000"/>
                </a:solidFill>
              </a:rPr>
              <a:t>logic helps</a:t>
            </a:r>
          </a:p>
        </p:txBody>
      </p:sp>
      <p:sp>
        <p:nvSpPr>
          <p:cNvPr id="15" name="Right Brace 14">
            <a:extLst>
              <a:ext uri="{FF2B5EF4-FFF2-40B4-BE49-F238E27FC236}">
                <a16:creationId xmlns:a16="http://schemas.microsoft.com/office/drawing/2014/main" id="{9828DD6E-1B42-455E-AC03-05662D6C7A30}"/>
              </a:ext>
            </a:extLst>
          </p:cNvPr>
          <p:cNvSpPr/>
          <p:nvPr/>
        </p:nvSpPr>
        <p:spPr>
          <a:xfrm>
            <a:off x="6630307" y="2527536"/>
            <a:ext cx="114300" cy="2594042"/>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B4106CA3-4344-43D1-94E7-C6D3DB9B4820}"/>
              </a:ext>
            </a:extLst>
          </p:cNvPr>
          <p:cNvSpPr/>
          <p:nvPr/>
        </p:nvSpPr>
        <p:spPr>
          <a:xfrm>
            <a:off x="8707680" y="2347229"/>
            <a:ext cx="2892519" cy="1477328"/>
          </a:xfrm>
          <a:prstGeom prst="rect">
            <a:avLst/>
          </a:prstGeom>
        </p:spPr>
        <p:txBody>
          <a:bodyPr wrap="square">
            <a:spAutoFit/>
          </a:bodyPr>
          <a:lstStyle/>
          <a:p>
            <a:r>
              <a:rPr lang="en-US" b="1" u="sng" dirty="0">
                <a:solidFill>
                  <a:srgbClr val="0070C0"/>
                </a:solidFill>
              </a:rPr>
              <a:t>N = 30:</a:t>
            </a:r>
          </a:p>
          <a:p>
            <a:r>
              <a:rPr lang="en-US" dirty="0">
                <a:solidFill>
                  <a:srgbClr val="0070C0"/>
                </a:solidFill>
              </a:rPr>
              <a:t>Enhanced program helps</a:t>
            </a:r>
          </a:p>
          <a:p>
            <a:r>
              <a:rPr lang="en-US" dirty="0">
                <a:solidFill>
                  <a:srgbClr val="0070C0"/>
                </a:solidFill>
              </a:rPr>
              <a:t>but is it good enough for 300,000 links  ?</a:t>
            </a:r>
          </a:p>
          <a:p>
            <a:endParaRPr lang="en-US" b="1" u="sng" dirty="0">
              <a:solidFill>
                <a:srgbClr val="0070C0"/>
              </a:solidFill>
            </a:endParaRPr>
          </a:p>
        </p:txBody>
      </p:sp>
      <p:pic>
        <p:nvPicPr>
          <p:cNvPr id="18" name="Picture 17">
            <a:extLst>
              <a:ext uri="{FF2B5EF4-FFF2-40B4-BE49-F238E27FC236}">
                <a16:creationId xmlns:a16="http://schemas.microsoft.com/office/drawing/2014/main" id="{1B62C59C-A1B3-43FE-AEFD-096CAFD77A2B}"/>
              </a:ext>
            </a:extLst>
          </p:cNvPr>
          <p:cNvPicPr>
            <a:picLocks noChangeAspect="1"/>
          </p:cNvPicPr>
          <p:nvPr/>
        </p:nvPicPr>
        <p:blipFill>
          <a:blip r:embed="rId3"/>
          <a:stretch>
            <a:fillRect/>
          </a:stretch>
        </p:blipFill>
        <p:spPr>
          <a:xfrm>
            <a:off x="591800" y="2134342"/>
            <a:ext cx="7630197" cy="4008676"/>
          </a:xfrm>
          <a:prstGeom prst="rect">
            <a:avLst/>
          </a:prstGeom>
          <a:ln>
            <a:solidFill>
              <a:schemeClr val="tx1"/>
            </a:solidFill>
          </a:ln>
        </p:spPr>
      </p:pic>
      <p:sp>
        <p:nvSpPr>
          <p:cNvPr id="19" name="TextBox 18">
            <a:extLst>
              <a:ext uri="{FF2B5EF4-FFF2-40B4-BE49-F238E27FC236}">
                <a16:creationId xmlns:a16="http://schemas.microsoft.com/office/drawing/2014/main" id="{D6B4B0A7-46DA-421D-86F3-458F02AEC221}"/>
              </a:ext>
            </a:extLst>
          </p:cNvPr>
          <p:cNvSpPr txBox="1"/>
          <p:nvPr/>
        </p:nvSpPr>
        <p:spPr>
          <a:xfrm>
            <a:off x="1489936" y="2347229"/>
            <a:ext cx="3217620" cy="461665"/>
          </a:xfrm>
          <a:prstGeom prst="rect">
            <a:avLst/>
          </a:prstGeom>
          <a:noFill/>
        </p:spPr>
        <p:txBody>
          <a:bodyPr wrap="square" rtlCol="0">
            <a:spAutoFit/>
          </a:bodyPr>
          <a:lstStyle/>
          <a:p>
            <a:r>
              <a:rPr lang="en-US" sz="1200" dirty="0">
                <a:solidFill>
                  <a:srgbClr val="FFC000"/>
                </a:solidFill>
              </a:rPr>
              <a:t>Linear search is not even in the picture with 90 Billion (y-axis). </a:t>
            </a:r>
          </a:p>
        </p:txBody>
      </p:sp>
      <p:sp>
        <p:nvSpPr>
          <p:cNvPr id="20" name="Right Brace 19">
            <a:extLst>
              <a:ext uri="{FF2B5EF4-FFF2-40B4-BE49-F238E27FC236}">
                <a16:creationId xmlns:a16="http://schemas.microsoft.com/office/drawing/2014/main" id="{5B1CB7E2-D197-456B-9883-A7F6C6CD756E}"/>
              </a:ext>
            </a:extLst>
          </p:cNvPr>
          <p:cNvSpPr/>
          <p:nvPr/>
        </p:nvSpPr>
        <p:spPr>
          <a:xfrm>
            <a:off x="6678324" y="2578061"/>
            <a:ext cx="284720" cy="27712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20">
            <a:extLst>
              <a:ext uri="{FF2B5EF4-FFF2-40B4-BE49-F238E27FC236}">
                <a16:creationId xmlns:a16="http://schemas.microsoft.com/office/drawing/2014/main" id="{C5F08E85-8151-49E1-B6B2-016B23F857CB}"/>
              </a:ext>
            </a:extLst>
          </p:cNvPr>
          <p:cNvSpPr/>
          <p:nvPr/>
        </p:nvSpPr>
        <p:spPr>
          <a:xfrm>
            <a:off x="7160971" y="4382037"/>
            <a:ext cx="2241674" cy="646331"/>
          </a:xfrm>
          <a:prstGeom prst="rect">
            <a:avLst/>
          </a:prstGeom>
        </p:spPr>
        <p:txBody>
          <a:bodyPr wrap="square">
            <a:spAutoFit/>
          </a:bodyPr>
          <a:lstStyle/>
          <a:p>
            <a:r>
              <a:rPr lang="en-US" dirty="0">
                <a:solidFill>
                  <a:srgbClr val="FF0000"/>
                </a:solidFill>
              </a:rPr>
              <a:t>Enhanced program </a:t>
            </a:r>
          </a:p>
          <a:p>
            <a:r>
              <a:rPr lang="en-US" dirty="0">
                <a:solidFill>
                  <a:srgbClr val="FF0000"/>
                </a:solidFill>
              </a:rPr>
              <a:t> still takes a long time</a:t>
            </a:r>
          </a:p>
        </p:txBody>
      </p:sp>
      <p:sp>
        <p:nvSpPr>
          <p:cNvPr id="23" name="Rectangle 22">
            <a:extLst>
              <a:ext uri="{FF2B5EF4-FFF2-40B4-BE49-F238E27FC236}">
                <a16:creationId xmlns:a16="http://schemas.microsoft.com/office/drawing/2014/main" id="{C7BABD75-78F9-48F5-AEB6-77002F22C9FC}"/>
              </a:ext>
            </a:extLst>
          </p:cNvPr>
          <p:cNvSpPr/>
          <p:nvPr/>
        </p:nvSpPr>
        <p:spPr>
          <a:xfrm>
            <a:off x="8459859" y="3963697"/>
            <a:ext cx="3590925" cy="646331"/>
          </a:xfrm>
          <a:prstGeom prst="rect">
            <a:avLst/>
          </a:prstGeom>
        </p:spPr>
        <p:txBody>
          <a:bodyPr wrap="square">
            <a:spAutoFit/>
          </a:bodyPr>
          <a:lstStyle/>
          <a:p>
            <a:r>
              <a:rPr lang="en-US" b="1" dirty="0"/>
              <a:t>Enhanced Program Runtime:</a:t>
            </a:r>
          </a:p>
          <a:p>
            <a:r>
              <a:rPr lang="en-US" dirty="0"/>
              <a:t>4 * (300,000) = ~1.2 Million</a:t>
            </a:r>
          </a:p>
        </p:txBody>
      </p:sp>
      <p:sp>
        <p:nvSpPr>
          <p:cNvPr id="24" name="Rectangle 23">
            <a:extLst>
              <a:ext uri="{FF2B5EF4-FFF2-40B4-BE49-F238E27FC236}">
                <a16:creationId xmlns:a16="http://schemas.microsoft.com/office/drawing/2014/main" id="{47B2FB28-EE45-4C1F-95E3-B4CB751864BE}"/>
              </a:ext>
            </a:extLst>
          </p:cNvPr>
          <p:cNvSpPr/>
          <p:nvPr/>
        </p:nvSpPr>
        <p:spPr>
          <a:xfrm>
            <a:off x="8459859" y="4823066"/>
            <a:ext cx="3590925" cy="646331"/>
          </a:xfrm>
          <a:prstGeom prst="rect">
            <a:avLst/>
          </a:prstGeom>
        </p:spPr>
        <p:txBody>
          <a:bodyPr wrap="square">
            <a:spAutoFit/>
          </a:bodyPr>
          <a:lstStyle/>
          <a:p>
            <a:r>
              <a:rPr lang="en-US" b="1" dirty="0"/>
              <a:t>Binary Runtime:</a:t>
            </a:r>
          </a:p>
          <a:p>
            <a:r>
              <a:rPr lang="en-US" dirty="0"/>
              <a:t>log2(300,000)+log2(4) = ~21 (20.19)</a:t>
            </a:r>
          </a:p>
        </p:txBody>
      </p:sp>
    </p:spTree>
    <p:extLst>
      <p:ext uri="{BB962C8B-B14F-4D97-AF65-F5344CB8AC3E}">
        <p14:creationId xmlns:p14="http://schemas.microsoft.com/office/powerpoint/2010/main" val="33066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animBg="1"/>
      <p:bldP spid="15" grpId="1" animBg="1"/>
      <p:bldP spid="17" grpId="0"/>
      <p:bldP spid="19" grpId="0"/>
      <p:bldP spid="20" grpId="0" animBg="1"/>
      <p:bldP spid="21" grpId="0"/>
      <p:bldP spid="21" grpId="1"/>
      <p:bldP spid="23" grpId="0"/>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F488-3862-4020-9D60-96D787FE60E3}"/>
              </a:ext>
            </a:extLst>
          </p:cNvPr>
          <p:cNvSpPr>
            <a:spLocks noGrp="1"/>
          </p:cNvSpPr>
          <p:nvPr>
            <p:ph type="title"/>
          </p:nvPr>
        </p:nvSpPr>
        <p:spPr>
          <a:xfrm>
            <a:off x="1143000" y="3079750"/>
            <a:ext cx="10515600" cy="1325563"/>
          </a:xfrm>
        </p:spPr>
        <p:txBody>
          <a:bodyPr>
            <a:normAutofit fontScale="90000"/>
          </a:bodyPr>
          <a:lstStyle/>
          <a:p>
            <a:r>
              <a:rPr lang="en-US" dirty="0"/>
              <a:t>Intro to Algorithm &amp; </a:t>
            </a:r>
            <a:r>
              <a:rPr lang="en-US" sz="6600" b="1" dirty="0"/>
              <a:t>Data Structures</a:t>
            </a:r>
            <a:r>
              <a:rPr lang="en-US" dirty="0"/>
              <a:t>: </a:t>
            </a:r>
            <a:br>
              <a:rPr lang="en-US" dirty="0"/>
            </a:br>
            <a:r>
              <a:rPr lang="en-US" sz="2800" dirty="0"/>
              <a:t>Ok, so what are data structures? &amp; Why we need them if we have Algorithms ? </a:t>
            </a:r>
            <a:endParaRPr lang="en-US" dirty="0"/>
          </a:p>
        </p:txBody>
      </p:sp>
    </p:spTree>
    <p:extLst>
      <p:ext uri="{BB962C8B-B14F-4D97-AF65-F5344CB8AC3E}">
        <p14:creationId xmlns:p14="http://schemas.microsoft.com/office/powerpoint/2010/main" val="3045655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9D99-1E8D-4208-AE96-AD434ACF4EEE}"/>
              </a:ext>
            </a:extLst>
          </p:cNvPr>
          <p:cNvSpPr>
            <a:spLocks noGrp="1"/>
          </p:cNvSpPr>
          <p:nvPr>
            <p:ph type="title"/>
          </p:nvPr>
        </p:nvSpPr>
        <p:spPr>
          <a:xfrm>
            <a:off x="0" y="0"/>
            <a:ext cx="10515600" cy="539750"/>
          </a:xfrm>
        </p:spPr>
        <p:txBody>
          <a:bodyPr>
            <a:normAutofit fontScale="90000"/>
          </a:bodyPr>
          <a:lstStyle/>
          <a:p>
            <a:r>
              <a:rPr lang="en-US" dirty="0"/>
              <a:t>Data Structures</a:t>
            </a:r>
          </a:p>
        </p:txBody>
      </p:sp>
      <p:pic>
        <p:nvPicPr>
          <p:cNvPr id="6" name="Picture 5">
            <a:extLst>
              <a:ext uri="{FF2B5EF4-FFF2-40B4-BE49-F238E27FC236}">
                <a16:creationId xmlns:a16="http://schemas.microsoft.com/office/drawing/2014/main" id="{D4F8DB95-BC64-4F95-89DA-B5A3120239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5678" y="1265303"/>
            <a:ext cx="6277192" cy="2641753"/>
          </a:xfrm>
          <a:prstGeom prst="rect">
            <a:avLst/>
          </a:prstGeom>
          <a:ln>
            <a:solidFill>
              <a:schemeClr val="tx1"/>
            </a:solidFill>
          </a:ln>
        </p:spPr>
      </p:pic>
      <p:pic>
        <p:nvPicPr>
          <p:cNvPr id="8" name="Picture 7">
            <a:extLst>
              <a:ext uri="{FF2B5EF4-FFF2-40B4-BE49-F238E27FC236}">
                <a16:creationId xmlns:a16="http://schemas.microsoft.com/office/drawing/2014/main" id="{1B7B56C4-055B-4EF2-A9EC-0FD5BFF9D7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5678" y="610945"/>
            <a:ext cx="4516152" cy="582374"/>
          </a:xfrm>
          <a:prstGeom prst="rect">
            <a:avLst/>
          </a:prstGeom>
        </p:spPr>
      </p:pic>
      <p:sp>
        <p:nvSpPr>
          <p:cNvPr id="9" name="Rectangle 8">
            <a:extLst>
              <a:ext uri="{FF2B5EF4-FFF2-40B4-BE49-F238E27FC236}">
                <a16:creationId xmlns:a16="http://schemas.microsoft.com/office/drawing/2014/main" id="{8803867C-C4D9-4F2C-93ED-C076B00078AA}"/>
              </a:ext>
            </a:extLst>
          </p:cNvPr>
          <p:cNvSpPr/>
          <p:nvPr/>
        </p:nvSpPr>
        <p:spPr>
          <a:xfrm>
            <a:off x="6860240" y="1186942"/>
            <a:ext cx="5167811" cy="1200329"/>
          </a:xfrm>
          <a:prstGeom prst="rect">
            <a:avLst/>
          </a:prstGeom>
        </p:spPr>
        <p:txBody>
          <a:bodyPr wrap="square">
            <a:spAutoFit/>
          </a:bodyPr>
          <a:lstStyle/>
          <a:p>
            <a:r>
              <a:rPr lang="en-US" dirty="0"/>
              <a:t>Recollect, for Binary search, we assumed “A nodes” are sorted.  For this property to hold, we need a data structure that works like that. </a:t>
            </a:r>
            <a:r>
              <a:rPr lang="en-US" b="1" dirty="0"/>
              <a:t>See Std::Vector </a:t>
            </a:r>
            <a:r>
              <a:rPr lang="en-US" dirty="0"/>
              <a:t>but we need more than one value to hold</a:t>
            </a:r>
          </a:p>
        </p:txBody>
      </p:sp>
      <p:pic>
        <p:nvPicPr>
          <p:cNvPr id="10" name="Picture 9">
            <a:extLst>
              <a:ext uri="{FF2B5EF4-FFF2-40B4-BE49-F238E27FC236}">
                <a16:creationId xmlns:a16="http://schemas.microsoft.com/office/drawing/2014/main" id="{8645FEF9-8984-4F5E-9EFB-20752717F606}"/>
              </a:ext>
            </a:extLst>
          </p:cNvPr>
          <p:cNvPicPr>
            <a:picLocks noChangeAspect="1"/>
          </p:cNvPicPr>
          <p:nvPr/>
        </p:nvPicPr>
        <p:blipFill>
          <a:blip r:embed="rId4"/>
          <a:stretch>
            <a:fillRect/>
          </a:stretch>
        </p:blipFill>
        <p:spPr>
          <a:xfrm>
            <a:off x="202832" y="4402062"/>
            <a:ext cx="7368882" cy="2308324"/>
          </a:xfrm>
          <a:prstGeom prst="rect">
            <a:avLst/>
          </a:prstGeom>
        </p:spPr>
      </p:pic>
      <p:sp>
        <p:nvSpPr>
          <p:cNvPr id="11" name="Rectangle 10">
            <a:extLst>
              <a:ext uri="{FF2B5EF4-FFF2-40B4-BE49-F238E27FC236}">
                <a16:creationId xmlns:a16="http://schemas.microsoft.com/office/drawing/2014/main" id="{A1DA8203-EA96-4047-8B38-54A3D6809CA1}"/>
              </a:ext>
            </a:extLst>
          </p:cNvPr>
          <p:cNvSpPr/>
          <p:nvPr/>
        </p:nvSpPr>
        <p:spPr>
          <a:xfrm>
            <a:off x="7662388" y="4402062"/>
            <a:ext cx="4326780" cy="2308324"/>
          </a:xfrm>
          <a:prstGeom prst="rect">
            <a:avLst/>
          </a:prstGeom>
          <a:solidFill>
            <a:schemeClr val="accent4">
              <a:lumMod val="20000"/>
              <a:lumOff val="80000"/>
            </a:schemeClr>
          </a:solidFill>
        </p:spPr>
        <p:txBody>
          <a:bodyPr wrap="square">
            <a:spAutoFit/>
          </a:bodyPr>
          <a:lstStyle/>
          <a:p>
            <a:r>
              <a:rPr lang="en-US" dirty="0"/>
              <a:t>In C++ (RCPP), we store data in an indexed structure, where the index of the lookup is defined by “Ordered”. For example list all B-nodes by A’s index. </a:t>
            </a:r>
          </a:p>
          <a:p>
            <a:endParaRPr lang="en-US" dirty="0"/>
          </a:p>
          <a:p>
            <a:r>
              <a:rPr lang="en-US" dirty="0"/>
              <a:t>The internal C++ runs the “binary search” for us when we run index.   This is what makes the “My Criteria Algo” fast.</a:t>
            </a:r>
          </a:p>
        </p:txBody>
      </p:sp>
      <p:sp>
        <p:nvSpPr>
          <p:cNvPr id="12" name="TextBox 11">
            <a:extLst>
              <a:ext uri="{FF2B5EF4-FFF2-40B4-BE49-F238E27FC236}">
                <a16:creationId xmlns:a16="http://schemas.microsoft.com/office/drawing/2014/main" id="{19B503E4-FDEE-4D1F-AA9D-863D83C5C5E7}"/>
              </a:ext>
            </a:extLst>
          </p:cNvPr>
          <p:cNvSpPr txBox="1"/>
          <p:nvPr/>
        </p:nvSpPr>
        <p:spPr>
          <a:xfrm>
            <a:off x="202832" y="4032730"/>
            <a:ext cx="4584220" cy="369332"/>
          </a:xfrm>
          <a:prstGeom prst="rect">
            <a:avLst/>
          </a:prstGeom>
          <a:noFill/>
        </p:spPr>
        <p:txBody>
          <a:bodyPr wrap="square" rtlCol="0">
            <a:spAutoFit/>
          </a:bodyPr>
          <a:lstStyle/>
          <a:p>
            <a:r>
              <a:rPr lang="en-US" dirty="0"/>
              <a:t>Create a new Data Structure similar to map :</a:t>
            </a:r>
            <a:endParaRPr lang="en-US" dirty="0">
              <a:solidFill>
                <a:srgbClr val="C00000"/>
              </a:solidFill>
            </a:endParaRPr>
          </a:p>
        </p:txBody>
      </p:sp>
      <p:sp>
        <p:nvSpPr>
          <p:cNvPr id="14" name="Rectangle 13">
            <a:extLst>
              <a:ext uri="{FF2B5EF4-FFF2-40B4-BE49-F238E27FC236}">
                <a16:creationId xmlns:a16="http://schemas.microsoft.com/office/drawing/2014/main" id="{A0C0DE09-9DBD-4891-8534-32856709B230}"/>
              </a:ext>
            </a:extLst>
          </p:cNvPr>
          <p:cNvSpPr/>
          <p:nvPr/>
        </p:nvSpPr>
        <p:spPr>
          <a:xfrm>
            <a:off x="6944130" y="2586180"/>
            <a:ext cx="4429278" cy="1261884"/>
          </a:xfrm>
          <a:prstGeom prst="rect">
            <a:avLst/>
          </a:prstGeom>
        </p:spPr>
        <p:txBody>
          <a:bodyPr wrap="square">
            <a:spAutoFit/>
          </a:bodyPr>
          <a:lstStyle/>
          <a:p>
            <a:r>
              <a:rPr lang="en-US" dirty="0"/>
              <a:t>List &lt;Anodes&gt;  = &lt;List of </a:t>
            </a:r>
            <a:r>
              <a:rPr lang="en-US" dirty="0" err="1"/>
              <a:t>Bnodes</a:t>
            </a:r>
            <a:r>
              <a:rPr lang="en-US" dirty="0"/>
              <a:t>&gt;; </a:t>
            </a:r>
          </a:p>
          <a:p>
            <a:r>
              <a:rPr lang="en-US" sz="1600" dirty="0">
                <a:solidFill>
                  <a:srgbClr val="C00000"/>
                </a:solidFill>
              </a:rPr>
              <a:t>ex: </a:t>
            </a:r>
            <a:r>
              <a:rPr lang="en-US" sz="1400" dirty="0">
                <a:solidFill>
                  <a:srgbClr val="C00000"/>
                </a:solidFill>
              </a:rPr>
              <a:t>(66981, &lt;66982, 208103&gt;) </a:t>
            </a:r>
          </a:p>
          <a:p>
            <a:endParaRPr lang="en-US" sz="1400" dirty="0">
              <a:solidFill>
                <a:srgbClr val="C00000"/>
              </a:solidFill>
            </a:endParaRPr>
          </a:p>
          <a:p>
            <a:r>
              <a:rPr lang="en-US" sz="1400" dirty="0">
                <a:solidFill>
                  <a:srgbClr val="C00000"/>
                </a:solidFill>
              </a:rPr>
              <a:t>Vectors are preferred but cannot hold a list of elements. Unless it’s a map. &lt;int, list&gt; which is same as above</a:t>
            </a:r>
            <a:endParaRPr lang="en-US" dirty="0"/>
          </a:p>
        </p:txBody>
      </p:sp>
    </p:spTree>
    <p:extLst>
      <p:ext uri="{BB962C8B-B14F-4D97-AF65-F5344CB8AC3E}">
        <p14:creationId xmlns:p14="http://schemas.microsoft.com/office/powerpoint/2010/main" val="230422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9D99-1E8D-4208-AE96-AD434ACF4EEE}"/>
              </a:ext>
            </a:extLst>
          </p:cNvPr>
          <p:cNvSpPr>
            <a:spLocks noGrp="1"/>
          </p:cNvSpPr>
          <p:nvPr>
            <p:ph type="title"/>
          </p:nvPr>
        </p:nvSpPr>
        <p:spPr>
          <a:xfrm>
            <a:off x="0" y="0"/>
            <a:ext cx="10515600" cy="539750"/>
          </a:xfrm>
        </p:spPr>
        <p:txBody>
          <a:bodyPr>
            <a:normAutofit fontScale="90000"/>
          </a:bodyPr>
          <a:lstStyle/>
          <a:p>
            <a:r>
              <a:rPr lang="en-US" dirty="0"/>
              <a:t>Data Structures</a:t>
            </a:r>
          </a:p>
        </p:txBody>
      </p:sp>
      <p:pic>
        <p:nvPicPr>
          <p:cNvPr id="6" name="Picture 5">
            <a:extLst>
              <a:ext uri="{FF2B5EF4-FFF2-40B4-BE49-F238E27FC236}">
                <a16:creationId xmlns:a16="http://schemas.microsoft.com/office/drawing/2014/main" id="{D4F8DB95-BC64-4F95-89DA-B5A3120239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0943" y="3714160"/>
            <a:ext cx="6277192" cy="2485255"/>
          </a:xfrm>
          <a:prstGeom prst="rect">
            <a:avLst/>
          </a:prstGeom>
        </p:spPr>
      </p:pic>
      <p:sp>
        <p:nvSpPr>
          <p:cNvPr id="3" name="TextBox 2">
            <a:extLst>
              <a:ext uri="{FF2B5EF4-FFF2-40B4-BE49-F238E27FC236}">
                <a16:creationId xmlns:a16="http://schemas.microsoft.com/office/drawing/2014/main" id="{7A9097B1-5216-4D59-9E44-FE689E4A306D}"/>
              </a:ext>
            </a:extLst>
          </p:cNvPr>
          <p:cNvSpPr txBox="1"/>
          <p:nvPr/>
        </p:nvSpPr>
        <p:spPr>
          <a:xfrm>
            <a:off x="380943" y="3261206"/>
            <a:ext cx="5621616" cy="369332"/>
          </a:xfrm>
          <a:prstGeom prst="rect">
            <a:avLst/>
          </a:prstGeom>
          <a:noFill/>
        </p:spPr>
        <p:txBody>
          <a:bodyPr wrap="square" rtlCol="0">
            <a:spAutoFit/>
          </a:bodyPr>
          <a:lstStyle/>
          <a:p>
            <a:r>
              <a:rPr lang="en-US" b="1" u="sng" dirty="0"/>
              <a:t>AB Link Search Algorithm:</a:t>
            </a:r>
            <a:r>
              <a:rPr lang="en-US" u="sng" dirty="0"/>
              <a:t> </a:t>
            </a:r>
            <a:r>
              <a:rPr lang="en-US" dirty="0"/>
              <a:t>To find “A-B index” or row </a:t>
            </a:r>
          </a:p>
        </p:txBody>
      </p:sp>
      <p:sp>
        <p:nvSpPr>
          <p:cNvPr id="4" name="Rectangle 3">
            <a:extLst>
              <a:ext uri="{FF2B5EF4-FFF2-40B4-BE49-F238E27FC236}">
                <a16:creationId xmlns:a16="http://schemas.microsoft.com/office/drawing/2014/main" id="{A3D769A5-25F9-4FF0-9A79-F96E9FB24FAB}"/>
              </a:ext>
            </a:extLst>
          </p:cNvPr>
          <p:cNvSpPr/>
          <p:nvPr/>
        </p:nvSpPr>
        <p:spPr>
          <a:xfrm>
            <a:off x="6971253" y="3714160"/>
            <a:ext cx="4370664" cy="646331"/>
          </a:xfrm>
          <a:prstGeom prst="rect">
            <a:avLst/>
          </a:prstGeom>
          <a:solidFill>
            <a:schemeClr val="accent4">
              <a:lumMod val="20000"/>
              <a:lumOff val="80000"/>
            </a:schemeClr>
          </a:solidFill>
        </p:spPr>
        <p:txBody>
          <a:bodyPr wrap="square">
            <a:spAutoFit/>
          </a:bodyPr>
          <a:lstStyle/>
          <a:p>
            <a:r>
              <a:rPr lang="en-US" dirty="0"/>
              <a:t>Standard find function with this new data structure:</a:t>
            </a:r>
          </a:p>
        </p:txBody>
      </p:sp>
      <p:sp>
        <p:nvSpPr>
          <p:cNvPr id="12" name="TextBox 11">
            <a:extLst>
              <a:ext uri="{FF2B5EF4-FFF2-40B4-BE49-F238E27FC236}">
                <a16:creationId xmlns:a16="http://schemas.microsoft.com/office/drawing/2014/main" id="{1A83E7A4-0EFC-44AD-A1CE-D7F9F6293B78}"/>
              </a:ext>
            </a:extLst>
          </p:cNvPr>
          <p:cNvSpPr txBox="1"/>
          <p:nvPr/>
        </p:nvSpPr>
        <p:spPr>
          <a:xfrm>
            <a:off x="431229" y="821185"/>
            <a:ext cx="6049497" cy="2062103"/>
          </a:xfrm>
          <a:prstGeom prst="rect">
            <a:avLst/>
          </a:prstGeom>
          <a:noFill/>
        </p:spPr>
        <p:txBody>
          <a:bodyPr wrap="square" rtlCol="0">
            <a:spAutoFit/>
          </a:bodyPr>
          <a:lstStyle/>
          <a:p>
            <a:r>
              <a:rPr lang="en-US" u="sng" dirty="0"/>
              <a:t>New data structure</a:t>
            </a:r>
            <a:r>
              <a:rPr lang="en-US" dirty="0"/>
              <a:t>: </a:t>
            </a:r>
          </a:p>
          <a:p>
            <a:r>
              <a:rPr lang="en-US" dirty="0"/>
              <a:t>With new &lt;key, value&gt; paired we can store sorted A-nodes with list of B-nodes for each row </a:t>
            </a:r>
          </a:p>
          <a:p>
            <a:endParaRPr lang="en-US" dirty="0"/>
          </a:p>
          <a:p>
            <a:endParaRPr lang="en-US" dirty="0"/>
          </a:p>
          <a:p>
            <a:r>
              <a:rPr lang="en-US" sz="2000" dirty="0">
                <a:solidFill>
                  <a:srgbClr val="C00000"/>
                </a:solidFill>
              </a:rPr>
              <a:t>ex:  (</a:t>
            </a:r>
            <a:r>
              <a:rPr lang="en-US" dirty="0">
                <a:solidFill>
                  <a:srgbClr val="C00000"/>
                </a:solidFill>
              </a:rPr>
              <a:t>66981, &lt;66982, 208103&gt;</a:t>
            </a:r>
          </a:p>
          <a:p>
            <a:r>
              <a:rPr lang="en-US" dirty="0">
                <a:solidFill>
                  <a:srgbClr val="C00000"/>
                </a:solidFill>
              </a:rPr>
              <a:t>         66983, &lt;66, 208, 408, 59&gt;) </a:t>
            </a:r>
          </a:p>
        </p:txBody>
      </p:sp>
      <p:sp>
        <p:nvSpPr>
          <p:cNvPr id="5" name="Rectangle 4">
            <a:extLst>
              <a:ext uri="{FF2B5EF4-FFF2-40B4-BE49-F238E27FC236}">
                <a16:creationId xmlns:a16="http://schemas.microsoft.com/office/drawing/2014/main" id="{39A918F9-E5C2-48D8-B4ED-AC0EBBDB4687}"/>
              </a:ext>
            </a:extLst>
          </p:cNvPr>
          <p:cNvSpPr/>
          <p:nvPr/>
        </p:nvSpPr>
        <p:spPr>
          <a:xfrm>
            <a:off x="1082716" y="1924795"/>
            <a:ext cx="317716" cy="369332"/>
          </a:xfrm>
          <a:prstGeom prst="rect">
            <a:avLst/>
          </a:prstGeom>
        </p:spPr>
        <p:txBody>
          <a:bodyPr wrap="none">
            <a:spAutoFit/>
          </a:bodyPr>
          <a:lstStyle/>
          <a:p>
            <a:r>
              <a:rPr lang="en-US" dirty="0">
                <a:solidFill>
                  <a:srgbClr val="00B0F0"/>
                </a:solidFill>
              </a:rPr>
              <a:t>A</a:t>
            </a:r>
          </a:p>
        </p:txBody>
      </p:sp>
      <p:sp>
        <p:nvSpPr>
          <p:cNvPr id="13" name="Rectangle 12">
            <a:extLst>
              <a:ext uri="{FF2B5EF4-FFF2-40B4-BE49-F238E27FC236}">
                <a16:creationId xmlns:a16="http://schemas.microsoft.com/office/drawing/2014/main" id="{850A6888-ED09-4BA8-8227-C80F6CCDB08B}"/>
              </a:ext>
            </a:extLst>
          </p:cNvPr>
          <p:cNvSpPr/>
          <p:nvPr/>
        </p:nvSpPr>
        <p:spPr>
          <a:xfrm>
            <a:off x="1688833" y="1924795"/>
            <a:ext cx="1563890" cy="369332"/>
          </a:xfrm>
          <a:prstGeom prst="rect">
            <a:avLst/>
          </a:prstGeom>
        </p:spPr>
        <p:txBody>
          <a:bodyPr wrap="none">
            <a:spAutoFit/>
          </a:bodyPr>
          <a:lstStyle/>
          <a:p>
            <a:r>
              <a:rPr lang="en-US" dirty="0">
                <a:solidFill>
                  <a:srgbClr val="00B0F0"/>
                </a:solidFill>
              </a:rPr>
              <a:t>List of B-nodes</a:t>
            </a:r>
          </a:p>
        </p:txBody>
      </p:sp>
    </p:spTree>
    <p:extLst>
      <p:ext uri="{BB962C8B-B14F-4D97-AF65-F5344CB8AC3E}">
        <p14:creationId xmlns:p14="http://schemas.microsoft.com/office/powerpoint/2010/main" val="384481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9D99-1E8D-4208-AE96-AD434ACF4EEE}"/>
              </a:ext>
            </a:extLst>
          </p:cNvPr>
          <p:cNvSpPr>
            <a:spLocks noGrp="1"/>
          </p:cNvSpPr>
          <p:nvPr>
            <p:ph type="title"/>
          </p:nvPr>
        </p:nvSpPr>
        <p:spPr>
          <a:xfrm>
            <a:off x="0" y="0"/>
            <a:ext cx="10515600" cy="539750"/>
          </a:xfrm>
        </p:spPr>
        <p:txBody>
          <a:bodyPr>
            <a:normAutofit fontScale="90000"/>
          </a:bodyPr>
          <a:lstStyle/>
          <a:p>
            <a:r>
              <a:rPr lang="en-US" dirty="0"/>
              <a:t>Data Structures: Performance Comparison</a:t>
            </a:r>
          </a:p>
        </p:txBody>
      </p:sp>
      <p:pic>
        <p:nvPicPr>
          <p:cNvPr id="6" name="Picture 5">
            <a:extLst>
              <a:ext uri="{FF2B5EF4-FFF2-40B4-BE49-F238E27FC236}">
                <a16:creationId xmlns:a16="http://schemas.microsoft.com/office/drawing/2014/main" id="{D4F8DB95-BC64-4F95-89DA-B5A3120239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0579" y="3616579"/>
            <a:ext cx="6378564" cy="2525390"/>
          </a:xfrm>
          <a:prstGeom prst="rect">
            <a:avLst/>
          </a:prstGeom>
        </p:spPr>
      </p:pic>
      <p:sp>
        <p:nvSpPr>
          <p:cNvPr id="3" name="TextBox 2">
            <a:extLst>
              <a:ext uri="{FF2B5EF4-FFF2-40B4-BE49-F238E27FC236}">
                <a16:creationId xmlns:a16="http://schemas.microsoft.com/office/drawing/2014/main" id="{7A9097B1-5216-4D59-9E44-FE689E4A306D}"/>
              </a:ext>
            </a:extLst>
          </p:cNvPr>
          <p:cNvSpPr txBox="1"/>
          <p:nvPr/>
        </p:nvSpPr>
        <p:spPr>
          <a:xfrm>
            <a:off x="270578" y="764156"/>
            <a:ext cx="7708763" cy="369332"/>
          </a:xfrm>
          <a:prstGeom prst="rect">
            <a:avLst/>
          </a:prstGeom>
          <a:noFill/>
        </p:spPr>
        <p:txBody>
          <a:bodyPr wrap="square" rtlCol="0">
            <a:spAutoFit/>
          </a:bodyPr>
          <a:lstStyle/>
          <a:p>
            <a:r>
              <a:rPr lang="en-US" b="1" dirty="0"/>
              <a:t>Standard</a:t>
            </a:r>
            <a:r>
              <a:rPr lang="en-US" dirty="0"/>
              <a:t> Vector type: “Linear Search” on two variables (A,B)</a:t>
            </a:r>
          </a:p>
        </p:txBody>
      </p:sp>
      <p:sp>
        <p:nvSpPr>
          <p:cNvPr id="7" name="TextBox 6">
            <a:extLst>
              <a:ext uri="{FF2B5EF4-FFF2-40B4-BE49-F238E27FC236}">
                <a16:creationId xmlns:a16="http://schemas.microsoft.com/office/drawing/2014/main" id="{833A2047-7761-48C6-84AE-AAB62E20F5C5}"/>
              </a:ext>
            </a:extLst>
          </p:cNvPr>
          <p:cNvSpPr txBox="1"/>
          <p:nvPr/>
        </p:nvSpPr>
        <p:spPr>
          <a:xfrm>
            <a:off x="179555" y="3240104"/>
            <a:ext cx="8900945" cy="369332"/>
          </a:xfrm>
          <a:prstGeom prst="rect">
            <a:avLst/>
          </a:prstGeom>
          <a:noFill/>
        </p:spPr>
        <p:txBody>
          <a:bodyPr wrap="square" rtlCol="0">
            <a:spAutoFit/>
          </a:bodyPr>
          <a:lstStyle/>
          <a:p>
            <a:r>
              <a:rPr lang="en-US" b="1" dirty="0"/>
              <a:t>New</a:t>
            </a:r>
            <a:r>
              <a:rPr lang="en-US" dirty="0"/>
              <a:t> Mapped List Data Type:  “Linear Search” on two variables on two variables (A,B)</a:t>
            </a:r>
          </a:p>
        </p:txBody>
      </p:sp>
      <p:pic>
        <p:nvPicPr>
          <p:cNvPr id="8" name="Picture 7">
            <a:extLst>
              <a:ext uri="{FF2B5EF4-FFF2-40B4-BE49-F238E27FC236}">
                <a16:creationId xmlns:a16="http://schemas.microsoft.com/office/drawing/2014/main" id="{1E047905-0A1F-4E83-8D5B-AC5645B3C474}"/>
              </a:ext>
            </a:extLst>
          </p:cNvPr>
          <p:cNvPicPr>
            <a:picLocks noChangeAspect="1"/>
          </p:cNvPicPr>
          <p:nvPr/>
        </p:nvPicPr>
        <p:blipFill>
          <a:blip r:embed="rId3"/>
          <a:stretch>
            <a:fillRect/>
          </a:stretch>
        </p:blipFill>
        <p:spPr>
          <a:xfrm>
            <a:off x="270579" y="1133488"/>
            <a:ext cx="7708764" cy="1727827"/>
          </a:xfrm>
          <a:prstGeom prst="rect">
            <a:avLst/>
          </a:prstGeom>
        </p:spPr>
      </p:pic>
      <p:sp>
        <p:nvSpPr>
          <p:cNvPr id="10" name="TextBox 9">
            <a:extLst>
              <a:ext uri="{FF2B5EF4-FFF2-40B4-BE49-F238E27FC236}">
                <a16:creationId xmlns:a16="http://schemas.microsoft.com/office/drawing/2014/main" id="{2714130C-1D96-4B02-92D3-051000472490}"/>
              </a:ext>
            </a:extLst>
          </p:cNvPr>
          <p:cNvSpPr txBox="1"/>
          <p:nvPr/>
        </p:nvSpPr>
        <p:spPr>
          <a:xfrm>
            <a:off x="8985182" y="931682"/>
            <a:ext cx="1944303" cy="523220"/>
          </a:xfrm>
          <a:prstGeom prst="rect">
            <a:avLst/>
          </a:prstGeom>
          <a:noFill/>
        </p:spPr>
        <p:txBody>
          <a:bodyPr wrap="square" rtlCol="0">
            <a:spAutoFit/>
          </a:bodyPr>
          <a:lstStyle/>
          <a:p>
            <a:r>
              <a:rPr lang="en-US" sz="2800" dirty="0"/>
              <a:t>Std:: </a:t>
            </a:r>
            <a:r>
              <a:rPr lang="en-US" sz="2800" dirty="0" err="1"/>
              <a:t>Vec</a:t>
            </a:r>
            <a:endParaRPr lang="en-US" sz="2800" dirty="0"/>
          </a:p>
        </p:txBody>
      </p:sp>
      <p:sp>
        <p:nvSpPr>
          <p:cNvPr id="11" name="TextBox 10">
            <a:extLst>
              <a:ext uri="{FF2B5EF4-FFF2-40B4-BE49-F238E27FC236}">
                <a16:creationId xmlns:a16="http://schemas.microsoft.com/office/drawing/2014/main" id="{C67FAF55-61FB-4120-B663-74F25A8BFACA}"/>
              </a:ext>
            </a:extLst>
          </p:cNvPr>
          <p:cNvSpPr txBox="1"/>
          <p:nvPr/>
        </p:nvSpPr>
        <p:spPr>
          <a:xfrm>
            <a:off x="8771020" y="4005722"/>
            <a:ext cx="2180124" cy="523220"/>
          </a:xfrm>
          <a:prstGeom prst="rect">
            <a:avLst/>
          </a:prstGeom>
          <a:noFill/>
        </p:spPr>
        <p:txBody>
          <a:bodyPr wrap="square" rtlCol="0">
            <a:spAutoFit/>
          </a:bodyPr>
          <a:lstStyle>
            <a:defPPr>
              <a:defRPr lang="en-US"/>
            </a:defPPr>
            <a:lvl1pPr>
              <a:defRPr sz="2800"/>
            </a:lvl1pPr>
          </a:lstStyle>
          <a:p>
            <a:r>
              <a:rPr lang="en-US" dirty="0"/>
              <a:t>Custom:: List</a:t>
            </a:r>
          </a:p>
        </p:txBody>
      </p:sp>
      <p:pic>
        <p:nvPicPr>
          <p:cNvPr id="12" name="Picture 11">
            <a:extLst>
              <a:ext uri="{FF2B5EF4-FFF2-40B4-BE49-F238E27FC236}">
                <a16:creationId xmlns:a16="http://schemas.microsoft.com/office/drawing/2014/main" id="{8C351EEF-5F4E-4442-8F37-B86889CD73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61437" y="4513160"/>
            <a:ext cx="3391794" cy="1038095"/>
          </a:xfrm>
          <a:prstGeom prst="rect">
            <a:avLst/>
          </a:prstGeom>
        </p:spPr>
      </p:pic>
      <p:pic>
        <p:nvPicPr>
          <p:cNvPr id="13" name="Picture 12">
            <a:extLst>
              <a:ext uri="{FF2B5EF4-FFF2-40B4-BE49-F238E27FC236}">
                <a16:creationId xmlns:a16="http://schemas.microsoft.com/office/drawing/2014/main" id="{447E81D4-22DF-47C1-B51A-BE0CC7259962}"/>
              </a:ext>
            </a:extLst>
          </p:cNvPr>
          <p:cNvPicPr>
            <a:picLocks noChangeAspect="1"/>
          </p:cNvPicPr>
          <p:nvPr/>
        </p:nvPicPr>
        <p:blipFill>
          <a:blip r:embed="rId5"/>
          <a:stretch>
            <a:fillRect/>
          </a:stretch>
        </p:blipFill>
        <p:spPr>
          <a:xfrm>
            <a:off x="8261437" y="1502541"/>
            <a:ext cx="3391794" cy="1319604"/>
          </a:xfrm>
          <a:prstGeom prst="rect">
            <a:avLst/>
          </a:prstGeom>
        </p:spPr>
      </p:pic>
      <p:sp>
        <p:nvSpPr>
          <p:cNvPr id="14" name="Rectangle 13">
            <a:extLst>
              <a:ext uri="{FF2B5EF4-FFF2-40B4-BE49-F238E27FC236}">
                <a16:creationId xmlns:a16="http://schemas.microsoft.com/office/drawing/2014/main" id="{AA915875-89C1-4776-A874-0C3F66A3846D}"/>
              </a:ext>
            </a:extLst>
          </p:cNvPr>
          <p:cNvSpPr/>
          <p:nvPr/>
        </p:nvSpPr>
        <p:spPr>
          <a:xfrm>
            <a:off x="9861083" y="2598823"/>
            <a:ext cx="1198347" cy="1758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E734CC-9B6C-4778-A5E0-E88ECC00AE42}"/>
              </a:ext>
            </a:extLst>
          </p:cNvPr>
          <p:cNvSpPr/>
          <p:nvPr/>
        </p:nvSpPr>
        <p:spPr>
          <a:xfrm>
            <a:off x="9861082" y="5326153"/>
            <a:ext cx="1198347" cy="1758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18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F488-3862-4020-9D60-96D787FE60E3}"/>
              </a:ext>
            </a:extLst>
          </p:cNvPr>
          <p:cNvSpPr>
            <a:spLocks noGrp="1"/>
          </p:cNvSpPr>
          <p:nvPr>
            <p:ph type="title"/>
          </p:nvPr>
        </p:nvSpPr>
        <p:spPr>
          <a:xfrm>
            <a:off x="1143000" y="3079750"/>
            <a:ext cx="10515600" cy="1325563"/>
          </a:xfrm>
        </p:spPr>
        <p:txBody>
          <a:bodyPr>
            <a:normAutofit/>
          </a:bodyPr>
          <a:lstStyle/>
          <a:p>
            <a:r>
              <a:rPr lang="en-US" dirty="0"/>
              <a:t>Graph Theory &amp; Graph Search Algorithms: </a:t>
            </a:r>
            <a:br>
              <a:rPr lang="en-US" dirty="0"/>
            </a:br>
            <a:r>
              <a:rPr lang="en-US" sz="2800" dirty="0"/>
              <a:t>What is a graph? &amp; how is a graph searched? </a:t>
            </a:r>
            <a:endParaRPr lang="en-US" dirty="0"/>
          </a:p>
        </p:txBody>
      </p:sp>
    </p:spTree>
    <p:extLst>
      <p:ext uri="{BB962C8B-B14F-4D97-AF65-F5344CB8AC3E}">
        <p14:creationId xmlns:p14="http://schemas.microsoft.com/office/powerpoint/2010/main" val="295125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9D99-1E8D-4208-AE96-AD434ACF4EEE}"/>
              </a:ext>
            </a:extLst>
          </p:cNvPr>
          <p:cNvSpPr>
            <a:spLocks noGrp="1"/>
          </p:cNvSpPr>
          <p:nvPr>
            <p:ph type="title"/>
          </p:nvPr>
        </p:nvSpPr>
        <p:spPr>
          <a:xfrm>
            <a:off x="0" y="6350"/>
            <a:ext cx="12020550" cy="539750"/>
          </a:xfrm>
        </p:spPr>
        <p:txBody>
          <a:bodyPr>
            <a:normAutofit fontScale="90000"/>
          </a:bodyPr>
          <a:lstStyle/>
          <a:p>
            <a:r>
              <a:rPr lang="en-US" dirty="0"/>
              <a:t>Basics of Graph Theory</a:t>
            </a:r>
          </a:p>
        </p:txBody>
      </p:sp>
      <p:sp>
        <p:nvSpPr>
          <p:cNvPr id="9" name="Rectangle 8">
            <a:extLst>
              <a:ext uri="{FF2B5EF4-FFF2-40B4-BE49-F238E27FC236}">
                <a16:creationId xmlns:a16="http://schemas.microsoft.com/office/drawing/2014/main" id="{2B2CDBBD-C8C4-494A-8AF1-4FA3947EFD25}"/>
              </a:ext>
            </a:extLst>
          </p:cNvPr>
          <p:cNvSpPr/>
          <p:nvPr/>
        </p:nvSpPr>
        <p:spPr>
          <a:xfrm>
            <a:off x="5028495" y="165843"/>
            <a:ext cx="6587793" cy="369332"/>
          </a:xfrm>
          <a:prstGeom prst="rect">
            <a:avLst/>
          </a:prstGeom>
        </p:spPr>
        <p:txBody>
          <a:bodyPr wrap="square">
            <a:spAutoFit/>
          </a:bodyPr>
          <a:lstStyle/>
          <a:p>
            <a:r>
              <a:rPr lang="en-US" dirty="0">
                <a:solidFill>
                  <a:srgbClr val="7030A0"/>
                </a:solidFill>
              </a:rPr>
              <a:t>Not just Roadway Networks, a lot of applications exist</a:t>
            </a:r>
          </a:p>
        </p:txBody>
      </p:sp>
      <p:pic>
        <p:nvPicPr>
          <p:cNvPr id="4" name="Picture 3">
            <a:extLst>
              <a:ext uri="{FF2B5EF4-FFF2-40B4-BE49-F238E27FC236}">
                <a16:creationId xmlns:a16="http://schemas.microsoft.com/office/drawing/2014/main" id="{D91D834A-FE33-41B1-850B-D24DCDACF114}"/>
              </a:ext>
            </a:extLst>
          </p:cNvPr>
          <p:cNvPicPr>
            <a:picLocks noChangeAspect="1"/>
          </p:cNvPicPr>
          <p:nvPr/>
        </p:nvPicPr>
        <p:blipFill>
          <a:blip r:embed="rId2"/>
          <a:stretch>
            <a:fillRect/>
          </a:stretch>
        </p:blipFill>
        <p:spPr>
          <a:xfrm>
            <a:off x="0" y="893582"/>
            <a:ext cx="12192000" cy="621086"/>
          </a:xfrm>
          <a:prstGeom prst="rect">
            <a:avLst/>
          </a:prstGeom>
        </p:spPr>
      </p:pic>
      <p:pic>
        <p:nvPicPr>
          <p:cNvPr id="5" name="Picture 4">
            <a:extLst>
              <a:ext uri="{FF2B5EF4-FFF2-40B4-BE49-F238E27FC236}">
                <a16:creationId xmlns:a16="http://schemas.microsoft.com/office/drawing/2014/main" id="{7F100789-1B95-4629-91E6-DDED184E1090}"/>
              </a:ext>
            </a:extLst>
          </p:cNvPr>
          <p:cNvPicPr>
            <a:picLocks noChangeAspect="1"/>
          </p:cNvPicPr>
          <p:nvPr/>
        </p:nvPicPr>
        <p:blipFill>
          <a:blip r:embed="rId3"/>
          <a:stretch>
            <a:fillRect/>
          </a:stretch>
        </p:blipFill>
        <p:spPr>
          <a:xfrm>
            <a:off x="232862" y="1704184"/>
            <a:ext cx="4490725" cy="4490725"/>
          </a:xfrm>
          <a:prstGeom prst="rect">
            <a:avLst/>
          </a:prstGeom>
          <a:ln>
            <a:solidFill>
              <a:schemeClr val="tx1"/>
            </a:solidFill>
          </a:ln>
        </p:spPr>
      </p:pic>
      <p:pic>
        <p:nvPicPr>
          <p:cNvPr id="10" name="Picture 9">
            <a:extLst>
              <a:ext uri="{FF2B5EF4-FFF2-40B4-BE49-F238E27FC236}">
                <a16:creationId xmlns:a16="http://schemas.microsoft.com/office/drawing/2014/main" id="{145B8F52-FDDD-4512-87CC-6D995F2CA399}"/>
              </a:ext>
            </a:extLst>
          </p:cNvPr>
          <p:cNvPicPr>
            <a:picLocks noChangeAspect="1"/>
          </p:cNvPicPr>
          <p:nvPr/>
        </p:nvPicPr>
        <p:blipFill>
          <a:blip r:embed="rId4"/>
          <a:stretch>
            <a:fillRect/>
          </a:stretch>
        </p:blipFill>
        <p:spPr>
          <a:xfrm>
            <a:off x="5028495" y="1704184"/>
            <a:ext cx="6076950" cy="3419475"/>
          </a:xfrm>
          <a:prstGeom prst="rect">
            <a:avLst/>
          </a:prstGeom>
          <a:ln>
            <a:solidFill>
              <a:schemeClr val="tx1"/>
            </a:solidFill>
          </a:ln>
        </p:spPr>
      </p:pic>
      <p:pic>
        <p:nvPicPr>
          <p:cNvPr id="11" name="Picture 10">
            <a:extLst>
              <a:ext uri="{FF2B5EF4-FFF2-40B4-BE49-F238E27FC236}">
                <a16:creationId xmlns:a16="http://schemas.microsoft.com/office/drawing/2014/main" id="{D7ABEBBC-76A0-4F12-AD1D-B4A615D48582}"/>
              </a:ext>
            </a:extLst>
          </p:cNvPr>
          <p:cNvPicPr>
            <a:picLocks noChangeAspect="1"/>
          </p:cNvPicPr>
          <p:nvPr/>
        </p:nvPicPr>
        <p:blipFill>
          <a:blip r:embed="rId5"/>
          <a:stretch>
            <a:fillRect/>
          </a:stretch>
        </p:blipFill>
        <p:spPr>
          <a:xfrm>
            <a:off x="1856753" y="1069695"/>
            <a:ext cx="7691302" cy="5622462"/>
          </a:xfrm>
          <a:prstGeom prst="rect">
            <a:avLst/>
          </a:prstGeom>
          <a:ln w="38100">
            <a:solidFill>
              <a:schemeClr val="tx1"/>
            </a:solidFill>
          </a:ln>
        </p:spPr>
      </p:pic>
      <p:sp>
        <p:nvSpPr>
          <p:cNvPr id="12" name="Rectangle 11">
            <a:extLst>
              <a:ext uri="{FF2B5EF4-FFF2-40B4-BE49-F238E27FC236}">
                <a16:creationId xmlns:a16="http://schemas.microsoft.com/office/drawing/2014/main" id="{BF93ED77-ED9B-4D90-BBAE-BE5BB3EEDB52}"/>
              </a:ext>
            </a:extLst>
          </p:cNvPr>
          <p:cNvSpPr/>
          <p:nvPr/>
        </p:nvSpPr>
        <p:spPr>
          <a:xfrm>
            <a:off x="1856753" y="533114"/>
            <a:ext cx="2980881" cy="523220"/>
          </a:xfrm>
          <a:prstGeom prst="rect">
            <a:avLst/>
          </a:prstGeom>
        </p:spPr>
        <p:txBody>
          <a:bodyPr wrap="none">
            <a:spAutoFit/>
          </a:bodyPr>
          <a:lstStyle/>
          <a:p>
            <a:r>
              <a:rPr lang="en-US" sz="2800" dirty="0">
                <a:solidFill>
                  <a:srgbClr val="7030A0"/>
                </a:solidFill>
              </a:rPr>
              <a:t>Roadway Networks</a:t>
            </a:r>
            <a:endParaRPr lang="en-US" sz="2800" dirty="0"/>
          </a:p>
        </p:txBody>
      </p:sp>
    </p:spTree>
    <p:extLst>
      <p:ext uri="{BB962C8B-B14F-4D97-AF65-F5344CB8AC3E}">
        <p14:creationId xmlns:p14="http://schemas.microsoft.com/office/powerpoint/2010/main" val="23818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6" name="Straight Connector 115">
            <a:extLst>
              <a:ext uri="{FF2B5EF4-FFF2-40B4-BE49-F238E27FC236}">
                <a16:creationId xmlns:a16="http://schemas.microsoft.com/office/drawing/2014/main" id="{0E9B23FD-DFDC-4E91-BAF8-CB4511A2CAA2}"/>
              </a:ext>
            </a:extLst>
          </p:cNvPr>
          <p:cNvCxnSpPr>
            <a:cxnSpLocks/>
            <a:stCxn id="22" idx="2"/>
          </p:cNvCxnSpPr>
          <p:nvPr/>
        </p:nvCxnSpPr>
        <p:spPr>
          <a:xfrm flipH="1">
            <a:off x="2996187" y="2288655"/>
            <a:ext cx="5605" cy="238498"/>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8">
            <a:extLst>
              <a:ext uri="{FF2B5EF4-FFF2-40B4-BE49-F238E27FC236}">
                <a16:creationId xmlns:a16="http://schemas.microsoft.com/office/drawing/2014/main" id="{56AAAD3B-F69E-4F8B-87FD-64501CF07CAE}"/>
              </a:ext>
            </a:extLst>
          </p:cNvPr>
          <p:cNvSpPr>
            <a:spLocks noGrp="1"/>
          </p:cNvSpPr>
          <p:nvPr>
            <p:ph idx="1"/>
          </p:nvPr>
        </p:nvSpPr>
        <p:spPr>
          <a:xfrm>
            <a:off x="56138" y="787"/>
            <a:ext cx="5322988" cy="666619"/>
          </a:xfrm>
        </p:spPr>
        <p:txBody>
          <a:bodyPr vert="horz" lIns="91440" tIns="45720" rIns="91440" bIns="45720" rtlCol="0">
            <a:normAutofit/>
          </a:bodyPr>
          <a:lstStyle/>
          <a:p>
            <a:pPr marL="0" indent="0">
              <a:buNone/>
            </a:pPr>
            <a:r>
              <a:rPr lang="en-US" sz="2800" dirty="0">
                <a:solidFill>
                  <a:schemeClr val="accent1">
                    <a:lumMod val="75000"/>
                  </a:schemeClr>
                </a:solidFill>
              </a:rPr>
              <a:t>Network Development</a:t>
            </a:r>
          </a:p>
          <a:p>
            <a:pPr marL="0" indent="0">
              <a:buNone/>
            </a:pPr>
            <a:endParaRPr lang="en-US" sz="2800" dirty="0">
              <a:solidFill>
                <a:schemeClr val="accent1">
                  <a:lumMod val="75000"/>
                </a:schemeClr>
              </a:solidFill>
            </a:endParaRPr>
          </a:p>
        </p:txBody>
      </p:sp>
      <p:pic>
        <p:nvPicPr>
          <p:cNvPr id="9" name="Picture 8">
            <a:extLst>
              <a:ext uri="{FF2B5EF4-FFF2-40B4-BE49-F238E27FC236}">
                <a16:creationId xmlns:a16="http://schemas.microsoft.com/office/drawing/2014/main" id="{708D7C92-8760-43F2-916E-4DEA13D70C9B}"/>
              </a:ext>
            </a:extLst>
          </p:cNvPr>
          <p:cNvPicPr/>
          <p:nvPr/>
        </p:nvPicPr>
        <p:blipFill rotWithShape="1">
          <a:blip r:embed="rId3"/>
          <a:srcRect b="27908"/>
          <a:stretch/>
        </p:blipFill>
        <p:spPr bwMode="auto">
          <a:xfrm>
            <a:off x="1590836" y="2491874"/>
            <a:ext cx="3095250" cy="4330926"/>
          </a:xfrm>
          <a:prstGeom prst="rect">
            <a:avLst/>
          </a:prstGeom>
          <a:ln>
            <a:noFill/>
          </a:ln>
          <a:extLst>
            <a:ext uri="{53640926-AAD7-44D8-BBD7-CCE9431645EC}">
              <a14:shadowObscured xmlns:a14="http://schemas.microsoft.com/office/drawing/2010/main"/>
            </a:ext>
          </a:extLst>
        </p:spPr>
      </p:pic>
      <p:sp>
        <p:nvSpPr>
          <p:cNvPr id="6" name="Rectangle: Rounded Corners 5">
            <a:extLst>
              <a:ext uri="{FF2B5EF4-FFF2-40B4-BE49-F238E27FC236}">
                <a16:creationId xmlns:a16="http://schemas.microsoft.com/office/drawing/2014/main" id="{AC7B7FEE-14B5-46CE-AD41-95F96A964F2C}"/>
              </a:ext>
            </a:extLst>
          </p:cNvPr>
          <p:cNvSpPr/>
          <p:nvPr/>
        </p:nvSpPr>
        <p:spPr>
          <a:xfrm>
            <a:off x="1564071" y="582469"/>
            <a:ext cx="1073811" cy="4069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2011 -</a:t>
            </a:r>
            <a:r>
              <a:rPr lang="en-US" sz="1200" dirty="0" err="1"/>
              <a:t>Navteq</a:t>
            </a:r>
            <a:endParaRPr lang="en-US" sz="1200" dirty="0"/>
          </a:p>
        </p:txBody>
      </p:sp>
      <p:sp>
        <p:nvSpPr>
          <p:cNvPr id="20" name="Rectangle: Rounded Corners 19">
            <a:extLst>
              <a:ext uri="{FF2B5EF4-FFF2-40B4-BE49-F238E27FC236}">
                <a16:creationId xmlns:a16="http://schemas.microsoft.com/office/drawing/2014/main" id="{5666E506-83D7-4776-9C25-7F0CA5EC06BF}"/>
              </a:ext>
            </a:extLst>
          </p:cNvPr>
          <p:cNvSpPr/>
          <p:nvPr/>
        </p:nvSpPr>
        <p:spPr>
          <a:xfrm>
            <a:off x="3222946" y="611426"/>
            <a:ext cx="1166630" cy="364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2019 -</a:t>
            </a:r>
            <a:r>
              <a:rPr lang="en-US" sz="1200" dirty="0" err="1"/>
              <a:t>Navteq</a:t>
            </a:r>
            <a:endParaRPr lang="en-US" sz="1200" dirty="0"/>
          </a:p>
        </p:txBody>
      </p:sp>
      <p:sp>
        <p:nvSpPr>
          <p:cNvPr id="29" name="Rectangle: Rounded Corners 28">
            <a:extLst>
              <a:ext uri="{FF2B5EF4-FFF2-40B4-BE49-F238E27FC236}">
                <a16:creationId xmlns:a16="http://schemas.microsoft.com/office/drawing/2014/main" id="{07DD1897-A053-4D9F-BC87-352E76840274}"/>
              </a:ext>
            </a:extLst>
          </p:cNvPr>
          <p:cNvSpPr/>
          <p:nvPr/>
        </p:nvSpPr>
        <p:spPr>
          <a:xfrm>
            <a:off x="3878642" y="1387334"/>
            <a:ext cx="1166630" cy="364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FLSWM Network</a:t>
            </a:r>
          </a:p>
        </p:txBody>
      </p:sp>
      <p:grpSp>
        <p:nvGrpSpPr>
          <p:cNvPr id="110" name="Group 109">
            <a:extLst>
              <a:ext uri="{FF2B5EF4-FFF2-40B4-BE49-F238E27FC236}">
                <a16:creationId xmlns:a16="http://schemas.microsoft.com/office/drawing/2014/main" id="{0592D7F8-7AD8-4806-8C33-2D5027BD78D5}"/>
              </a:ext>
            </a:extLst>
          </p:cNvPr>
          <p:cNvGrpSpPr/>
          <p:nvPr/>
        </p:nvGrpSpPr>
        <p:grpSpPr>
          <a:xfrm>
            <a:off x="2195969" y="994346"/>
            <a:ext cx="1710820" cy="1294309"/>
            <a:chOff x="2885088" y="845183"/>
            <a:chExt cx="1710820" cy="1286374"/>
          </a:xfrm>
        </p:grpSpPr>
        <p:cxnSp>
          <p:nvCxnSpPr>
            <p:cNvPr id="5" name="Straight Connector 4">
              <a:extLst>
                <a:ext uri="{FF2B5EF4-FFF2-40B4-BE49-F238E27FC236}">
                  <a16:creationId xmlns:a16="http://schemas.microsoft.com/office/drawing/2014/main" id="{8388F01E-B8BB-4291-A13F-66B975776586}"/>
                </a:ext>
              </a:extLst>
            </p:cNvPr>
            <p:cNvCxnSpPr/>
            <p:nvPr/>
          </p:nvCxnSpPr>
          <p:spPr>
            <a:xfrm>
              <a:off x="2891051" y="845183"/>
              <a:ext cx="0" cy="133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464784-FC0F-4DFD-AF4D-78243409E61E}"/>
                </a:ext>
              </a:extLst>
            </p:cNvPr>
            <p:cNvCxnSpPr/>
            <p:nvPr/>
          </p:nvCxnSpPr>
          <p:spPr>
            <a:xfrm>
              <a:off x="4519420" y="845183"/>
              <a:ext cx="0" cy="133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8A9FD15-5B27-449C-9974-005372727518}"/>
                </a:ext>
              </a:extLst>
            </p:cNvPr>
            <p:cNvCxnSpPr/>
            <p:nvPr/>
          </p:nvCxnSpPr>
          <p:spPr>
            <a:xfrm>
              <a:off x="2885088" y="978222"/>
              <a:ext cx="16588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C0B2476-4B70-4BB6-8E06-6C87355477A0}"/>
                </a:ext>
              </a:extLst>
            </p:cNvPr>
            <p:cNvCxnSpPr>
              <a:cxnSpLocks/>
              <a:endCxn id="22" idx="2"/>
            </p:cNvCxnSpPr>
            <p:nvPr/>
          </p:nvCxnSpPr>
          <p:spPr>
            <a:xfrm flipH="1">
              <a:off x="3690911" y="985722"/>
              <a:ext cx="23238" cy="1145835"/>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05A39B8-9D98-4332-B9A2-FD502EDA82BE}"/>
                </a:ext>
              </a:extLst>
            </p:cNvPr>
            <p:cNvSpPr/>
            <p:nvPr/>
          </p:nvSpPr>
          <p:spPr>
            <a:xfrm>
              <a:off x="3154004" y="1794069"/>
              <a:ext cx="1073814" cy="33748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GeoMaster</a:t>
              </a:r>
              <a:r>
                <a:rPr lang="en-US" sz="1200" dirty="0"/>
                <a:t> Network</a:t>
              </a:r>
            </a:p>
          </p:txBody>
        </p:sp>
        <p:cxnSp>
          <p:nvCxnSpPr>
            <p:cNvPr id="30" name="Straight Connector 29">
              <a:extLst>
                <a:ext uri="{FF2B5EF4-FFF2-40B4-BE49-F238E27FC236}">
                  <a16:creationId xmlns:a16="http://schemas.microsoft.com/office/drawing/2014/main" id="{4DB313C5-45FD-48FB-8A51-F292F741C854}"/>
                </a:ext>
              </a:extLst>
            </p:cNvPr>
            <p:cNvCxnSpPr>
              <a:cxnSpLocks/>
            </p:cNvCxnSpPr>
            <p:nvPr/>
          </p:nvCxnSpPr>
          <p:spPr>
            <a:xfrm>
              <a:off x="3777411" y="1445177"/>
              <a:ext cx="818497"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0D5EDBA8-1B30-4791-9AAD-1D3370E9C9B5}"/>
                </a:ext>
              </a:extLst>
            </p:cNvPr>
            <p:cNvSpPr/>
            <p:nvPr/>
          </p:nvSpPr>
          <p:spPr>
            <a:xfrm rot="10800000">
              <a:off x="3542699" y="1361144"/>
              <a:ext cx="304800" cy="301223"/>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833975A4-B842-4614-B7BA-ECB992EE3A4E}"/>
              </a:ext>
            </a:extLst>
          </p:cNvPr>
          <p:cNvSpPr/>
          <p:nvPr/>
        </p:nvSpPr>
        <p:spPr>
          <a:xfrm>
            <a:off x="1856724" y="1445242"/>
            <a:ext cx="1085554" cy="261610"/>
          </a:xfrm>
          <a:prstGeom prst="rect">
            <a:avLst/>
          </a:prstGeom>
        </p:spPr>
        <p:txBody>
          <a:bodyPr wrap="none">
            <a:spAutoFit/>
          </a:bodyPr>
          <a:lstStyle/>
          <a:p>
            <a:pPr algn="ctr"/>
            <a:r>
              <a:rPr lang="en-US" sz="1100" dirty="0"/>
              <a:t>Manual Process</a:t>
            </a:r>
          </a:p>
        </p:txBody>
      </p:sp>
      <p:grpSp>
        <p:nvGrpSpPr>
          <p:cNvPr id="111" name="Group 110">
            <a:extLst>
              <a:ext uri="{FF2B5EF4-FFF2-40B4-BE49-F238E27FC236}">
                <a16:creationId xmlns:a16="http://schemas.microsoft.com/office/drawing/2014/main" id="{C038C723-370F-4863-9023-029326715D1A}"/>
              </a:ext>
            </a:extLst>
          </p:cNvPr>
          <p:cNvGrpSpPr/>
          <p:nvPr/>
        </p:nvGrpSpPr>
        <p:grpSpPr>
          <a:xfrm>
            <a:off x="2653970" y="6022654"/>
            <a:ext cx="2889580" cy="731228"/>
            <a:chOff x="3206420" y="5879779"/>
            <a:chExt cx="2889580" cy="731228"/>
          </a:xfrm>
        </p:grpSpPr>
        <p:sp>
          <p:nvSpPr>
            <p:cNvPr id="40" name="Rectangle: Rounded Corners 39">
              <a:extLst>
                <a:ext uri="{FF2B5EF4-FFF2-40B4-BE49-F238E27FC236}">
                  <a16:creationId xmlns:a16="http://schemas.microsoft.com/office/drawing/2014/main" id="{268C6A07-D8FB-42C0-9A68-CBD5C24C4608}"/>
                </a:ext>
              </a:extLst>
            </p:cNvPr>
            <p:cNvSpPr/>
            <p:nvPr/>
          </p:nvSpPr>
          <p:spPr>
            <a:xfrm>
              <a:off x="5022186" y="6076649"/>
              <a:ext cx="1073814" cy="33748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Base Network</a:t>
              </a:r>
            </a:p>
          </p:txBody>
        </p:sp>
        <p:sp>
          <p:nvSpPr>
            <p:cNvPr id="41" name="Rectangle: Rounded Corners 40">
              <a:extLst>
                <a:ext uri="{FF2B5EF4-FFF2-40B4-BE49-F238E27FC236}">
                  <a16:creationId xmlns:a16="http://schemas.microsoft.com/office/drawing/2014/main" id="{A8621295-4948-420B-9BB8-84150A38B7FF}"/>
                </a:ext>
              </a:extLst>
            </p:cNvPr>
            <p:cNvSpPr/>
            <p:nvPr/>
          </p:nvSpPr>
          <p:spPr>
            <a:xfrm>
              <a:off x="3206420" y="5879779"/>
              <a:ext cx="1681026" cy="731228"/>
            </a:xfrm>
            <a:prstGeom prst="round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grpSp>
      <p:cxnSp>
        <p:nvCxnSpPr>
          <p:cNvPr id="43" name="Straight Connector 42">
            <a:extLst>
              <a:ext uri="{FF2B5EF4-FFF2-40B4-BE49-F238E27FC236}">
                <a16:creationId xmlns:a16="http://schemas.microsoft.com/office/drawing/2014/main" id="{B59EFACA-863C-4107-961C-6AF980D35971}"/>
              </a:ext>
            </a:extLst>
          </p:cNvPr>
          <p:cNvCxnSpPr>
            <a:cxnSpLocks/>
          </p:cNvCxnSpPr>
          <p:nvPr/>
        </p:nvCxnSpPr>
        <p:spPr>
          <a:xfrm>
            <a:off x="6523204" y="260956"/>
            <a:ext cx="0" cy="601865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6BBD9465-3EEE-4E54-AE9E-7CB38233B923}"/>
              </a:ext>
            </a:extLst>
          </p:cNvPr>
          <p:cNvSpPr/>
          <p:nvPr/>
        </p:nvSpPr>
        <p:spPr>
          <a:xfrm>
            <a:off x="7095585" y="959418"/>
            <a:ext cx="1073814" cy="33748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Geo Master Network</a:t>
            </a:r>
          </a:p>
        </p:txBody>
      </p:sp>
      <p:sp>
        <p:nvSpPr>
          <p:cNvPr id="48" name="Rectangle: Rounded Corners 47">
            <a:extLst>
              <a:ext uri="{FF2B5EF4-FFF2-40B4-BE49-F238E27FC236}">
                <a16:creationId xmlns:a16="http://schemas.microsoft.com/office/drawing/2014/main" id="{18526ED6-C278-4B3D-99A7-80568B99710A}"/>
              </a:ext>
            </a:extLst>
          </p:cNvPr>
          <p:cNvSpPr/>
          <p:nvPr/>
        </p:nvSpPr>
        <p:spPr>
          <a:xfrm>
            <a:off x="9550106" y="1625325"/>
            <a:ext cx="1073814" cy="337488"/>
          </a:xfrm>
          <a:prstGeom prst="roundRect">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Future Network</a:t>
            </a:r>
          </a:p>
        </p:txBody>
      </p:sp>
      <p:sp>
        <p:nvSpPr>
          <p:cNvPr id="52" name="Rectangle 51">
            <a:extLst>
              <a:ext uri="{FF2B5EF4-FFF2-40B4-BE49-F238E27FC236}">
                <a16:creationId xmlns:a16="http://schemas.microsoft.com/office/drawing/2014/main" id="{E174483E-B814-4F69-BA9B-16D56576158A}"/>
              </a:ext>
            </a:extLst>
          </p:cNvPr>
          <p:cNvSpPr/>
          <p:nvPr/>
        </p:nvSpPr>
        <p:spPr>
          <a:xfrm>
            <a:off x="9476167" y="1961751"/>
            <a:ext cx="1306768" cy="430887"/>
          </a:xfrm>
          <a:prstGeom prst="rect">
            <a:avLst/>
          </a:prstGeom>
        </p:spPr>
        <p:txBody>
          <a:bodyPr wrap="none">
            <a:spAutoFit/>
          </a:bodyPr>
          <a:lstStyle/>
          <a:p>
            <a:pPr algn="ctr"/>
            <a:r>
              <a:rPr lang="en-US" sz="1100" dirty="0"/>
              <a:t>Every 5 Years</a:t>
            </a:r>
          </a:p>
          <a:p>
            <a:pPr algn="ctr"/>
            <a:r>
              <a:rPr lang="en-US" sz="1100" dirty="0"/>
              <a:t>(2020, 2025 ..2045)</a:t>
            </a:r>
          </a:p>
        </p:txBody>
      </p:sp>
      <p:grpSp>
        <p:nvGrpSpPr>
          <p:cNvPr id="78" name="Group 77">
            <a:extLst>
              <a:ext uri="{FF2B5EF4-FFF2-40B4-BE49-F238E27FC236}">
                <a16:creationId xmlns:a16="http://schemas.microsoft.com/office/drawing/2014/main" id="{DAF537AC-9BAB-4C79-8C40-A628E03C9C9D}"/>
              </a:ext>
            </a:extLst>
          </p:cNvPr>
          <p:cNvGrpSpPr/>
          <p:nvPr/>
        </p:nvGrpSpPr>
        <p:grpSpPr>
          <a:xfrm>
            <a:off x="7632492" y="1296906"/>
            <a:ext cx="1917614" cy="1096794"/>
            <a:chOff x="7632492" y="1296906"/>
            <a:chExt cx="1917614" cy="1096794"/>
          </a:xfrm>
        </p:grpSpPr>
        <p:sp>
          <p:nvSpPr>
            <p:cNvPr id="50" name="Rectangle 49">
              <a:extLst>
                <a:ext uri="{FF2B5EF4-FFF2-40B4-BE49-F238E27FC236}">
                  <a16:creationId xmlns:a16="http://schemas.microsoft.com/office/drawing/2014/main" id="{E5BFCCC2-9C5F-4A22-81A2-789203F200AF}"/>
                </a:ext>
              </a:extLst>
            </p:cNvPr>
            <p:cNvSpPr/>
            <p:nvPr/>
          </p:nvSpPr>
          <p:spPr>
            <a:xfrm>
              <a:off x="8052922" y="1962813"/>
              <a:ext cx="1306768" cy="430887"/>
            </a:xfrm>
            <a:prstGeom prst="rect">
              <a:avLst/>
            </a:prstGeom>
          </p:spPr>
          <p:txBody>
            <a:bodyPr wrap="none">
              <a:spAutoFit/>
            </a:bodyPr>
            <a:lstStyle/>
            <a:p>
              <a:pPr algn="ctr"/>
              <a:r>
                <a:rPr lang="en-US" sz="1100" dirty="0">
                  <a:solidFill>
                    <a:srgbClr val="0070C0"/>
                  </a:solidFill>
                </a:rPr>
                <a:t>Every 5 Years</a:t>
              </a:r>
            </a:p>
            <a:p>
              <a:pPr algn="ctr"/>
              <a:r>
                <a:rPr lang="en-US" sz="1100" dirty="0">
                  <a:solidFill>
                    <a:srgbClr val="0070C0"/>
                  </a:solidFill>
                </a:rPr>
                <a:t>(2020, 2025 ..2045)</a:t>
              </a:r>
            </a:p>
          </p:txBody>
        </p:sp>
        <p:cxnSp>
          <p:nvCxnSpPr>
            <p:cNvPr id="34" name="Straight Connector 33">
              <a:extLst>
                <a:ext uri="{FF2B5EF4-FFF2-40B4-BE49-F238E27FC236}">
                  <a16:creationId xmlns:a16="http://schemas.microsoft.com/office/drawing/2014/main" id="{F3F1A727-50F1-4220-BE68-9463CF87B7BA}"/>
                </a:ext>
              </a:extLst>
            </p:cNvPr>
            <p:cNvCxnSpPr>
              <a:cxnSpLocks/>
              <a:stCxn id="44" idx="2"/>
            </p:cNvCxnSpPr>
            <p:nvPr/>
          </p:nvCxnSpPr>
          <p:spPr>
            <a:xfrm>
              <a:off x="7632492" y="1296906"/>
              <a:ext cx="0" cy="495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26EB9FB-7DC7-4A74-B2C7-7C97B06ABE15}"/>
                </a:ext>
              </a:extLst>
            </p:cNvPr>
            <p:cNvCxnSpPr>
              <a:cxnSpLocks/>
              <a:endCxn id="48" idx="1"/>
            </p:cNvCxnSpPr>
            <p:nvPr/>
          </p:nvCxnSpPr>
          <p:spPr>
            <a:xfrm>
              <a:off x="7632492" y="1791988"/>
              <a:ext cx="1917614" cy="2081"/>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55C55261-FDC3-4961-920F-B28242317C45}"/>
                </a:ext>
              </a:extLst>
            </p:cNvPr>
            <p:cNvSpPr/>
            <p:nvPr/>
          </p:nvSpPr>
          <p:spPr>
            <a:xfrm>
              <a:off x="8169399" y="1625325"/>
              <a:ext cx="1073814" cy="337488"/>
            </a:xfrm>
            <a:prstGeom prst="round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All District TIPS</a:t>
              </a:r>
            </a:p>
          </p:txBody>
        </p:sp>
      </p:grpSp>
      <p:grpSp>
        <p:nvGrpSpPr>
          <p:cNvPr id="99" name="Group 98">
            <a:extLst>
              <a:ext uri="{FF2B5EF4-FFF2-40B4-BE49-F238E27FC236}">
                <a16:creationId xmlns:a16="http://schemas.microsoft.com/office/drawing/2014/main" id="{BF841746-2BD9-47E2-B017-B57680E87C07}"/>
              </a:ext>
            </a:extLst>
          </p:cNvPr>
          <p:cNvGrpSpPr/>
          <p:nvPr/>
        </p:nvGrpSpPr>
        <p:grpSpPr>
          <a:xfrm>
            <a:off x="6885154" y="2392638"/>
            <a:ext cx="2982746" cy="1199443"/>
            <a:chOff x="6885154" y="2392638"/>
            <a:chExt cx="2982746" cy="1199443"/>
          </a:xfrm>
        </p:grpSpPr>
        <p:sp>
          <p:nvSpPr>
            <p:cNvPr id="82" name="Rectangle: Rounded Corners 81">
              <a:extLst>
                <a:ext uri="{FF2B5EF4-FFF2-40B4-BE49-F238E27FC236}">
                  <a16:creationId xmlns:a16="http://schemas.microsoft.com/office/drawing/2014/main" id="{4A02B957-EA11-415C-A57D-9548E5E9A996}"/>
                </a:ext>
              </a:extLst>
            </p:cNvPr>
            <p:cNvSpPr/>
            <p:nvPr/>
          </p:nvSpPr>
          <p:spPr>
            <a:xfrm>
              <a:off x="6885154" y="2979992"/>
              <a:ext cx="1249195" cy="337488"/>
            </a:xfrm>
            <a:prstGeom prst="roundRect">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Future </a:t>
              </a:r>
              <a:r>
                <a:rPr lang="en-US" sz="1200" dirty="0" err="1"/>
                <a:t>Prj</a:t>
              </a:r>
              <a:r>
                <a:rPr lang="en-US" sz="1200" dirty="0"/>
                <a:t> -1 </a:t>
              </a:r>
            </a:p>
            <a:p>
              <a:pPr algn="ctr"/>
              <a:r>
                <a:rPr lang="en-US" sz="1200" dirty="0"/>
                <a:t>Alt -1 </a:t>
              </a:r>
            </a:p>
          </p:txBody>
        </p:sp>
        <p:sp>
          <p:nvSpPr>
            <p:cNvPr id="83" name="Rectangle 82">
              <a:extLst>
                <a:ext uri="{FF2B5EF4-FFF2-40B4-BE49-F238E27FC236}">
                  <a16:creationId xmlns:a16="http://schemas.microsoft.com/office/drawing/2014/main" id="{EAA5C62A-0DC0-4708-87B9-E5A9ACFFD963}"/>
                </a:ext>
              </a:extLst>
            </p:cNvPr>
            <p:cNvSpPr/>
            <p:nvPr/>
          </p:nvSpPr>
          <p:spPr>
            <a:xfrm>
              <a:off x="7248103" y="3330471"/>
              <a:ext cx="559770" cy="261610"/>
            </a:xfrm>
            <a:prstGeom prst="rect">
              <a:avLst/>
            </a:prstGeom>
          </p:spPr>
          <p:txBody>
            <a:bodyPr wrap="none">
              <a:spAutoFit/>
            </a:bodyPr>
            <a:lstStyle/>
            <a:p>
              <a:pPr algn="ctr"/>
              <a:r>
                <a:rPr lang="en-US" sz="1100" dirty="0"/>
                <a:t>(2020)</a:t>
              </a:r>
            </a:p>
          </p:txBody>
        </p:sp>
        <p:cxnSp>
          <p:nvCxnSpPr>
            <p:cNvPr id="87" name="Straight Connector 86">
              <a:extLst>
                <a:ext uri="{FF2B5EF4-FFF2-40B4-BE49-F238E27FC236}">
                  <a16:creationId xmlns:a16="http://schemas.microsoft.com/office/drawing/2014/main" id="{9D661E79-B0E1-4FD6-82F4-9D5EBC1E393B}"/>
                </a:ext>
              </a:extLst>
            </p:cNvPr>
            <p:cNvCxnSpPr>
              <a:cxnSpLocks/>
            </p:cNvCxnSpPr>
            <p:nvPr/>
          </p:nvCxnSpPr>
          <p:spPr>
            <a:xfrm>
              <a:off x="9867900" y="2392638"/>
              <a:ext cx="0" cy="459279"/>
            </a:xfrm>
            <a:prstGeom prst="line">
              <a:avLst/>
            </a:prstGeom>
          </p:spPr>
          <p:style>
            <a:lnRef idx="1">
              <a:schemeClr val="accent1"/>
            </a:lnRef>
            <a:fillRef idx="0">
              <a:schemeClr val="accent1"/>
            </a:fillRef>
            <a:effectRef idx="0">
              <a:schemeClr val="accent1"/>
            </a:effectRef>
            <a:fontRef idx="minor">
              <a:schemeClr val="tx1"/>
            </a:fontRef>
          </p:style>
        </p:cxnSp>
        <p:sp>
          <p:nvSpPr>
            <p:cNvPr id="98" name="Freeform: Shape 97">
              <a:extLst>
                <a:ext uri="{FF2B5EF4-FFF2-40B4-BE49-F238E27FC236}">
                  <a16:creationId xmlns:a16="http://schemas.microsoft.com/office/drawing/2014/main" id="{3F7482C3-436E-46C3-B088-42711AFE9110}"/>
                </a:ext>
              </a:extLst>
            </p:cNvPr>
            <p:cNvSpPr/>
            <p:nvPr/>
          </p:nvSpPr>
          <p:spPr>
            <a:xfrm>
              <a:off x="8134350" y="2855088"/>
              <a:ext cx="1562100" cy="145287"/>
            </a:xfrm>
            <a:custGeom>
              <a:avLst/>
              <a:gdLst>
                <a:gd name="connsiteX0" fmla="*/ 1562100 w 1562100"/>
                <a:gd name="connsiteY0" fmla="*/ 69087 h 145287"/>
                <a:gd name="connsiteX1" fmla="*/ 933450 w 1562100"/>
                <a:gd name="connsiteY1" fmla="*/ 2412 h 145287"/>
                <a:gd name="connsiteX2" fmla="*/ 0 w 1562100"/>
                <a:gd name="connsiteY2" fmla="*/ 145287 h 145287"/>
              </a:gdLst>
              <a:ahLst/>
              <a:cxnLst>
                <a:cxn ang="0">
                  <a:pos x="connsiteX0" y="connsiteY0"/>
                </a:cxn>
                <a:cxn ang="0">
                  <a:pos x="connsiteX1" y="connsiteY1"/>
                </a:cxn>
                <a:cxn ang="0">
                  <a:pos x="connsiteX2" y="connsiteY2"/>
                </a:cxn>
              </a:cxnLst>
              <a:rect l="l" t="t" r="r" b="b"/>
              <a:pathLst>
                <a:path w="1562100" h="145287">
                  <a:moveTo>
                    <a:pt x="1562100" y="69087"/>
                  </a:moveTo>
                  <a:cubicBezTo>
                    <a:pt x="1377950" y="29399"/>
                    <a:pt x="1193800" y="-10288"/>
                    <a:pt x="933450" y="2412"/>
                  </a:cubicBezTo>
                  <a:cubicBezTo>
                    <a:pt x="673100" y="15112"/>
                    <a:pt x="336550" y="80199"/>
                    <a:pt x="0" y="1452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23DE21BC-8D72-49EC-8F48-34E47F4FB9D1}"/>
              </a:ext>
            </a:extLst>
          </p:cNvPr>
          <p:cNvGrpSpPr/>
          <p:nvPr/>
        </p:nvGrpSpPr>
        <p:grpSpPr>
          <a:xfrm>
            <a:off x="8741780" y="2794354"/>
            <a:ext cx="1986396" cy="706574"/>
            <a:chOff x="8741780" y="2794354"/>
            <a:chExt cx="1986396" cy="706574"/>
          </a:xfrm>
        </p:grpSpPr>
        <p:sp>
          <p:nvSpPr>
            <p:cNvPr id="53" name="Rectangle: Rounded Corners 52">
              <a:extLst>
                <a:ext uri="{FF2B5EF4-FFF2-40B4-BE49-F238E27FC236}">
                  <a16:creationId xmlns:a16="http://schemas.microsoft.com/office/drawing/2014/main" id="{B7DA1976-35B5-4B23-8439-9169945B703C}"/>
                </a:ext>
              </a:extLst>
            </p:cNvPr>
            <p:cNvSpPr/>
            <p:nvPr/>
          </p:nvSpPr>
          <p:spPr>
            <a:xfrm>
              <a:off x="9654362" y="2921563"/>
              <a:ext cx="1073814" cy="337488"/>
            </a:xfrm>
            <a:prstGeom prst="round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Project - 1 Network</a:t>
              </a:r>
            </a:p>
          </p:txBody>
        </p:sp>
        <p:sp>
          <p:nvSpPr>
            <p:cNvPr id="80" name="Rectangle 79">
              <a:extLst>
                <a:ext uri="{FF2B5EF4-FFF2-40B4-BE49-F238E27FC236}">
                  <a16:creationId xmlns:a16="http://schemas.microsoft.com/office/drawing/2014/main" id="{2CACE465-FE4B-4EB5-87A9-25A0D4C8729D}"/>
                </a:ext>
              </a:extLst>
            </p:cNvPr>
            <p:cNvSpPr/>
            <p:nvPr/>
          </p:nvSpPr>
          <p:spPr>
            <a:xfrm>
              <a:off x="9706234" y="3239318"/>
              <a:ext cx="1008609" cy="261610"/>
            </a:xfrm>
            <a:prstGeom prst="rect">
              <a:avLst/>
            </a:prstGeom>
          </p:spPr>
          <p:txBody>
            <a:bodyPr wrap="none">
              <a:spAutoFit/>
            </a:bodyPr>
            <a:lstStyle/>
            <a:p>
              <a:pPr algn="ctr"/>
              <a:r>
                <a:rPr lang="en-US" sz="1100" dirty="0">
                  <a:solidFill>
                    <a:srgbClr val="0070C0"/>
                  </a:solidFill>
                </a:rPr>
                <a:t>Opens in 2020</a:t>
              </a:r>
            </a:p>
          </p:txBody>
        </p:sp>
        <p:sp>
          <p:nvSpPr>
            <p:cNvPr id="63" name="Rectangle: Rounded Corners 62">
              <a:extLst>
                <a:ext uri="{FF2B5EF4-FFF2-40B4-BE49-F238E27FC236}">
                  <a16:creationId xmlns:a16="http://schemas.microsoft.com/office/drawing/2014/main" id="{60E795BB-48A9-45B0-A546-BFC946466D58}"/>
                </a:ext>
              </a:extLst>
            </p:cNvPr>
            <p:cNvSpPr/>
            <p:nvPr/>
          </p:nvSpPr>
          <p:spPr>
            <a:xfrm>
              <a:off x="8741780" y="2794354"/>
              <a:ext cx="689108" cy="179218"/>
            </a:xfrm>
            <a:prstGeom prst="roundRect">
              <a:avLst/>
            </a:prstGeom>
            <a:solidFill>
              <a:schemeClr val="accent5">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rgbClr val="7030A0"/>
                  </a:solidFill>
                </a:rPr>
                <a:t>Alt -1</a:t>
              </a:r>
            </a:p>
          </p:txBody>
        </p:sp>
        <p:sp>
          <p:nvSpPr>
            <p:cNvPr id="64" name="Rectangle: Rounded Corners 63">
              <a:extLst>
                <a:ext uri="{FF2B5EF4-FFF2-40B4-BE49-F238E27FC236}">
                  <a16:creationId xmlns:a16="http://schemas.microsoft.com/office/drawing/2014/main" id="{8CEECB32-1042-4110-BABE-24094762730D}"/>
                </a:ext>
              </a:extLst>
            </p:cNvPr>
            <p:cNvSpPr/>
            <p:nvPr/>
          </p:nvSpPr>
          <p:spPr>
            <a:xfrm>
              <a:off x="8741780" y="3018511"/>
              <a:ext cx="689108" cy="179218"/>
            </a:xfrm>
            <a:prstGeom prst="roundRect">
              <a:avLst/>
            </a:prstGeom>
            <a:solidFill>
              <a:schemeClr val="accent5">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rgbClr val="7030A0"/>
                  </a:solidFill>
                </a:rPr>
                <a:t>Alt -2</a:t>
              </a:r>
            </a:p>
          </p:txBody>
        </p:sp>
        <p:sp>
          <p:nvSpPr>
            <p:cNvPr id="65" name="Rectangle: Rounded Corners 64">
              <a:extLst>
                <a:ext uri="{FF2B5EF4-FFF2-40B4-BE49-F238E27FC236}">
                  <a16:creationId xmlns:a16="http://schemas.microsoft.com/office/drawing/2014/main" id="{47461B88-F2DD-45FB-A001-20A3BE28652A}"/>
                </a:ext>
              </a:extLst>
            </p:cNvPr>
            <p:cNvSpPr/>
            <p:nvPr/>
          </p:nvSpPr>
          <p:spPr>
            <a:xfrm>
              <a:off x="8741780" y="3240862"/>
              <a:ext cx="689108" cy="179218"/>
            </a:xfrm>
            <a:prstGeom prst="roundRect">
              <a:avLst/>
            </a:prstGeom>
            <a:solidFill>
              <a:schemeClr val="accent5">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rgbClr val="7030A0"/>
                  </a:solidFill>
                </a:rPr>
                <a:t>Alt -3</a:t>
              </a:r>
            </a:p>
          </p:txBody>
        </p:sp>
      </p:grpSp>
      <p:grpSp>
        <p:nvGrpSpPr>
          <p:cNvPr id="108" name="Group 107">
            <a:extLst>
              <a:ext uri="{FF2B5EF4-FFF2-40B4-BE49-F238E27FC236}">
                <a16:creationId xmlns:a16="http://schemas.microsoft.com/office/drawing/2014/main" id="{085DF39E-6356-4FAD-A8B7-0A270B959009}"/>
              </a:ext>
            </a:extLst>
          </p:cNvPr>
          <p:cNvGrpSpPr/>
          <p:nvPr/>
        </p:nvGrpSpPr>
        <p:grpSpPr>
          <a:xfrm>
            <a:off x="8798414" y="4086508"/>
            <a:ext cx="1979626" cy="675726"/>
            <a:chOff x="8798414" y="4086508"/>
            <a:chExt cx="1979626" cy="675726"/>
          </a:xfrm>
        </p:grpSpPr>
        <p:sp>
          <p:nvSpPr>
            <p:cNvPr id="57" name="Rectangle: Rounded Corners 56">
              <a:extLst>
                <a:ext uri="{FF2B5EF4-FFF2-40B4-BE49-F238E27FC236}">
                  <a16:creationId xmlns:a16="http://schemas.microsoft.com/office/drawing/2014/main" id="{8CACBEF6-FB9D-4241-8016-DB002194F3DF}"/>
                </a:ext>
              </a:extLst>
            </p:cNvPr>
            <p:cNvSpPr/>
            <p:nvPr/>
          </p:nvSpPr>
          <p:spPr>
            <a:xfrm>
              <a:off x="9670832" y="4163136"/>
              <a:ext cx="1073814" cy="337488"/>
            </a:xfrm>
            <a:prstGeom prst="round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Project - 2 Network</a:t>
              </a:r>
            </a:p>
          </p:txBody>
        </p:sp>
        <p:sp>
          <p:nvSpPr>
            <p:cNvPr id="61" name="Rectangle: Rounded Corners 60">
              <a:extLst>
                <a:ext uri="{FF2B5EF4-FFF2-40B4-BE49-F238E27FC236}">
                  <a16:creationId xmlns:a16="http://schemas.microsoft.com/office/drawing/2014/main" id="{FE03E4D3-EFB9-4407-AD54-EEE924F9544E}"/>
                </a:ext>
              </a:extLst>
            </p:cNvPr>
            <p:cNvSpPr/>
            <p:nvPr/>
          </p:nvSpPr>
          <p:spPr>
            <a:xfrm>
              <a:off x="8798414" y="4310665"/>
              <a:ext cx="689108" cy="179218"/>
            </a:xfrm>
            <a:prstGeom prst="roundRect">
              <a:avLst/>
            </a:prstGeom>
            <a:solidFill>
              <a:schemeClr val="accent5">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rgbClr val="7030A0"/>
                  </a:solidFill>
                </a:rPr>
                <a:t>Alt -3a</a:t>
              </a:r>
            </a:p>
          </p:txBody>
        </p:sp>
        <p:sp>
          <p:nvSpPr>
            <p:cNvPr id="79" name="Rectangle 78">
              <a:extLst>
                <a:ext uri="{FF2B5EF4-FFF2-40B4-BE49-F238E27FC236}">
                  <a16:creationId xmlns:a16="http://schemas.microsoft.com/office/drawing/2014/main" id="{D2427A10-D4A2-4E6B-B9E4-9A605201459D}"/>
                </a:ext>
              </a:extLst>
            </p:cNvPr>
            <p:cNvSpPr/>
            <p:nvPr/>
          </p:nvSpPr>
          <p:spPr>
            <a:xfrm>
              <a:off x="9769431" y="4500624"/>
              <a:ext cx="1008609" cy="261610"/>
            </a:xfrm>
            <a:prstGeom prst="rect">
              <a:avLst/>
            </a:prstGeom>
          </p:spPr>
          <p:txBody>
            <a:bodyPr wrap="none">
              <a:spAutoFit/>
            </a:bodyPr>
            <a:lstStyle/>
            <a:p>
              <a:pPr algn="ctr"/>
              <a:r>
                <a:rPr lang="en-US" sz="1100" dirty="0">
                  <a:solidFill>
                    <a:srgbClr val="0070C0"/>
                  </a:solidFill>
                </a:rPr>
                <a:t>Opens in 2025</a:t>
              </a:r>
            </a:p>
          </p:txBody>
        </p:sp>
        <p:sp>
          <p:nvSpPr>
            <p:cNvPr id="58" name="Rectangle: Rounded Corners 57">
              <a:extLst>
                <a:ext uri="{FF2B5EF4-FFF2-40B4-BE49-F238E27FC236}">
                  <a16:creationId xmlns:a16="http://schemas.microsoft.com/office/drawing/2014/main" id="{3A410B99-966B-4035-9750-D5048980AF5F}"/>
                </a:ext>
              </a:extLst>
            </p:cNvPr>
            <p:cNvSpPr/>
            <p:nvPr/>
          </p:nvSpPr>
          <p:spPr>
            <a:xfrm>
              <a:off x="8798414" y="4086508"/>
              <a:ext cx="689108" cy="179218"/>
            </a:xfrm>
            <a:prstGeom prst="roundRect">
              <a:avLst/>
            </a:prstGeom>
            <a:solidFill>
              <a:schemeClr val="accent5">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rgbClr val="7030A0"/>
                  </a:solidFill>
                </a:rPr>
                <a:t>Alt -1</a:t>
              </a:r>
            </a:p>
          </p:txBody>
        </p:sp>
        <p:sp>
          <p:nvSpPr>
            <p:cNvPr id="62" name="Rectangle: Rounded Corners 61">
              <a:extLst>
                <a:ext uri="{FF2B5EF4-FFF2-40B4-BE49-F238E27FC236}">
                  <a16:creationId xmlns:a16="http://schemas.microsoft.com/office/drawing/2014/main" id="{846B6509-4BCB-496C-AD59-535A581F4375}"/>
                </a:ext>
              </a:extLst>
            </p:cNvPr>
            <p:cNvSpPr/>
            <p:nvPr/>
          </p:nvSpPr>
          <p:spPr>
            <a:xfrm>
              <a:off x="8798414" y="4533016"/>
              <a:ext cx="689108" cy="179218"/>
            </a:xfrm>
            <a:prstGeom prst="roundRect">
              <a:avLst/>
            </a:prstGeom>
            <a:solidFill>
              <a:schemeClr val="accent5">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rgbClr val="7030A0"/>
                  </a:solidFill>
                </a:rPr>
                <a:t>Alt -4b</a:t>
              </a:r>
            </a:p>
          </p:txBody>
        </p:sp>
      </p:grpSp>
      <p:grpSp>
        <p:nvGrpSpPr>
          <p:cNvPr id="107" name="Group 106">
            <a:extLst>
              <a:ext uri="{FF2B5EF4-FFF2-40B4-BE49-F238E27FC236}">
                <a16:creationId xmlns:a16="http://schemas.microsoft.com/office/drawing/2014/main" id="{292210C8-4C9D-4A9D-908C-D0C285EFEDCB}"/>
              </a:ext>
            </a:extLst>
          </p:cNvPr>
          <p:cNvGrpSpPr/>
          <p:nvPr/>
        </p:nvGrpSpPr>
        <p:grpSpPr>
          <a:xfrm>
            <a:off x="6980726" y="2314575"/>
            <a:ext cx="4285233" cy="2461497"/>
            <a:chOff x="6980726" y="2314575"/>
            <a:chExt cx="4285233" cy="2461497"/>
          </a:xfrm>
        </p:grpSpPr>
        <p:sp>
          <p:nvSpPr>
            <p:cNvPr id="71" name="Rectangle 70">
              <a:extLst>
                <a:ext uri="{FF2B5EF4-FFF2-40B4-BE49-F238E27FC236}">
                  <a16:creationId xmlns:a16="http://schemas.microsoft.com/office/drawing/2014/main" id="{A786D51E-736B-4472-8965-BCDD495720C8}"/>
                </a:ext>
              </a:extLst>
            </p:cNvPr>
            <p:cNvSpPr/>
            <p:nvPr/>
          </p:nvSpPr>
          <p:spPr>
            <a:xfrm>
              <a:off x="7283637" y="4514462"/>
              <a:ext cx="559770" cy="261610"/>
            </a:xfrm>
            <a:prstGeom prst="rect">
              <a:avLst/>
            </a:prstGeom>
          </p:spPr>
          <p:txBody>
            <a:bodyPr wrap="none">
              <a:spAutoFit/>
            </a:bodyPr>
            <a:lstStyle/>
            <a:p>
              <a:pPr algn="ctr"/>
              <a:r>
                <a:rPr lang="en-US" sz="1100" dirty="0"/>
                <a:t>(2025)</a:t>
              </a:r>
            </a:p>
          </p:txBody>
        </p:sp>
        <p:sp>
          <p:nvSpPr>
            <p:cNvPr id="103" name="Freeform: Shape 102">
              <a:extLst>
                <a:ext uri="{FF2B5EF4-FFF2-40B4-BE49-F238E27FC236}">
                  <a16:creationId xmlns:a16="http://schemas.microsoft.com/office/drawing/2014/main" id="{099A9EBF-7398-4AFE-9A51-11F6C4575E77}"/>
                </a:ext>
              </a:extLst>
            </p:cNvPr>
            <p:cNvSpPr/>
            <p:nvPr/>
          </p:nvSpPr>
          <p:spPr>
            <a:xfrm>
              <a:off x="10229850" y="2314575"/>
              <a:ext cx="1036109" cy="1771650"/>
            </a:xfrm>
            <a:custGeom>
              <a:avLst/>
              <a:gdLst>
                <a:gd name="connsiteX0" fmla="*/ 0 w 1036109"/>
                <a:gd name="connsiteY0" fmla="*/ 0 h 1771650"/>
                <a:gd name="connsiteX1" fmla="*/ 1028700 w 1036109"/>
                <a:gd name="connsiteY1" fmla="*/ 723900 h 1771650"/>
                <a:gd name="connsiteX2" fmla="*/ 381000 w 1036109"/>
                <a:gd name="connsiteY2" fmla="*/ 1771650 h 1771650"/>
              </a:gdLst>
              <a:ahLst/>
              <a:cxnLst>
                <a:cxn ang="0">
                  <a:pos x="connsiteX0" y="connsiteY0"/>
                </a:cxn>
                <a:cxn ang="0">
                  <a:pos x="connsiteX1" y="connsiteY1"/>
                </a:cxn>
                <a:cxn ang="0">
                  <a:pos x="connsiteX2" y="connsiteY2"/>
                </a:cxn>
              </a:cxnLst>
              <a:rect l="l" t="t" r="r" b="b"/>
              <a:pathLst>
                <a:path w="1036109" h="1771650">
                  <a:moveTo>
                    <a:pt x="0" y="0"/>
                  </a:moveTo>
                  <a:cubicBezTo>
                    <a:pt x="482600" y="214312"/>
                    <a:pt x="965200" y="428625"/>
                    <a:pt x="1028700" y="723900"/>
                  </a:cubicBezTo>
                  <a:cubicBezTo>
                    <a:pt x="1092200" y="1019175"/>
                    <a:pt x="736600" y="1395412"/>
                    <a:pt x="381000" y="1771650"/>
                  </a:cubicBezTo>
                </a:path>
              </a:pathLst>
            </a:custGeom>
            <a:ln w="31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A3B9B078-4E71-4124-8D87-169092DFCB1D}"/>
                </a:ext>
              </a:extLst>
            </p:cNvPr>
            <p:cNvSpPr/>
            <p:nvPr/>
          </p:nvSpPr>
          <p:spPr>
            <a:xfrm>
              <a:off x="6980726" y="4195528"/>
              <a:ext cx="1306758" cy="337488"/>
            </a:xfrm>
            <a:prstGeom prst="roundRect">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Future </a:t>
              </a:r>
              <a:r>
                <a:rPr lang="en-US" sz="1200" dirty="0" err="1"/>
                <a:t>Prj</a:t>
              </a:r>
              <a:r>
                <a:rPr lang="en-US" sz="1200" dirty="0"/>
                <a:t> - 2 Alt-4b + Prj1 Alt-1</a:t>
              </a:r>
            </a:p>
          </p:txBody>
        </p:sp>
        <p:sp>
          <p:nvSpPr>
            <p:cNvPr id="105" name="Freeform: Shape 104">
              <a:extLst>
                <a:ext uri="{FF2B5EF4-FFF2-40B4-BE49-F238E27FC236}">
                  <a16:creationId xmlns:a16="http://schemas.microsoft.com/office/drawing/2014/main" id="{F10A556F-FA4D-4647-A02C-48B66AFA366C}"/>
                </a:ext>
              </a:extLst>
            </p:cNvPr>
            <p:cNvSpPr/>
            <p:nvPr/>
          </p:nvSpPr>
          <p:spPr>
            <a:xfrm>
              <a:off x="8287485" y="4500624"/>
              <a:ext cx="1389916" cy="147610"/>
            </a:xfrm>
            <a:custGeom>
              <a:avLst/>
              <a:gdLst>
                <a:gd name="connsiteX0" fmla="*/ 1381125 w 1381125"/>
                <a:gd name="connsiteY0" fmla="*/ 0 h 114334"/>
                <a:gd name="connsiteX1" fmla="*/ 904875 w 1381125"/>
                <a:gd name="connsiteY1" fmla="*/ 114300 h 114334"/>
                <a:gd name="connsiteX2" fmla="*/ 0 w 1381125"/>
                <a:gd name="connsiteY2" fmla="*/ 9525 h 114334"/>
              </a:gdLst>
              <a:ahLst/>
              <a:cxnLst>
                <a:cxn ang="0">
                  <a:pos x="connsiteX0" y="connsiteY0"/>
                </a:cxn>
                <a:cxn ang="0">
                  <a:pos x="connsiteX1" y="connsiteY1"/>
                </a:cxn>
                <a:cxn ang="0">
                  <a:pos x="connsiteX2" y="connsiteY2"/>
                </a:cxn>
              </a:cxnLst>
              <a:rect l="l" t="t" r="r" b="b"/>
              <a:pathLst>
                <a:path w="1381125" h="114334">
                  <a:moveTo>
                    <a:pt x="1381125" y="0"/>
                  </a:moveTo>
                  <a:cubicBezTo>
                    <a:pt x="1258093" y="56356"/>
                    <a:pt x="1135062" y="112713"/>
                    <a:pt x="904875" y="114300"/>
                  </a:cubicBezTo>
                  <a:cubicBezTo>
                    <a:pt x="674687" y="115888"/>
                    <a:pt x="337343" y="62706"/>
                    <a:pt x="0" y="9525"/>
                  </a:cubicBezTo>
                </a:path>
              </a:pathLst>
            </a:custGeom>
            <a:ln w="31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6" name="Freeform: Shape 105">
              <a:extLst>
                <a:ext uri="{FF2B5EF4-FFF2-40B4-BE49-F238E27FC236}">
                  <a16:creationId xmlns:a16="http://schemas.microsoft.com/office/drawing/2014/main" id="{E18A0D7E-C08C-400E-A840-D0DBBD6ED4AA}"/>
                </a:ext>
              </a:extLst>
            </p:cNvPr>
            <p:cNvSpPr/>
            <p:nvPr/>
          </p:nvSpPr>
          <p:spPr>
            <a:xfrm>
              <a:off x="8172399" y="2924175"/>
              <a:ext cx="571551" cy="1257300"/>
            </a:xfrm>
            <a:custGeom>
              <a:avLst/>
              <a:gdLst>
                <a:gd name="connsiteX0" fmla="*/ 571551 w 571551"/>
                <a:gd name="connsiteY0" fmla="*/ 0 h 1257300"/>
                <a:gd name="connsiteX1" fmla="*/ 76251 w 571551"/>
                <a:gd name="connsiteY1" fmla="*/ 714375 h 1257300"/>
                <a:gd name="connsiteX2" fmla="*/ 9576 w 571551"/>
                <a:gd name="connsiteY2" fmla="*/ 1257300 h 1257300"/>
              </a:gdLst>
              <a:ahLst/>
              <a:cxnLst>
                <a:cxn ang="0">
                  <a:pos x="connsiteX0" y="connsiteY0"/>
                </a:cxn>
                <a:cxn ang="0">
                  <a:pos x="connsiteX1" y="connsiteY1"/>
                </a:cxn>
                <a:cxn ang="0">
                  <a:pos x="connsiteX2" y="connsiteY2"/>
                </a:cxn>
              </a:cxnLst>
              <a:rect l="l" t="t" r="r" b="b"/>
              <a:pathLst>
                <a:path w="571551" h="1257300">
                  <a:moveTo>
                    <a:pt x="571551" y="0"/>
                  </a:moveTo>
                  <a:cubicBezTo>
                    <a:pt x="370732" y="252412"/>
                    <a:pt x="169913" y="504825"/>
                    <a:pt x="76251" y="714375"/>
                  </a:cubicBezTo>
                  <a:cubicBezTo>
                    <a:pt x="-17411" y="923925"/>
                    <a:pt x="-3918" y="1090612"/>
                    <a:pt x="9576" y="1257300"/>
                  </a:cubicBezTo>
                </a:path>
              </a:pathLst>
            </a:custGeom>
            <a:ln w="31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sp>
        <p:nvSpPr>
          <p:cNvPr id="112" name="Content Placeholder 8">
            <a:extLst>
              <a:ext uri="{FF2B5EF4-FFF2-40B4-BE49-F238E27FC236}">
                <a16:creationId xmlns:a16="http://schemas.microsoft.com/office/drawing/2014/main" id="{FADF4FEE-3B55-466D-83B3-14D08163275D}"/>
              </a:ext>
            </a:extLst>
          </p:cNvPr>
          <p:cNvSpPr txBox="1">
            <a:spLocks/>
          </p:cNvSpPr>
          <p:nvPr/>
        </p:nvSpPr>
        <p:spPr>
          <a:xfrm>
            <a:off x="6879223" y="85548"/>
            <a:ext cx="5322988" cy="666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1">
                    <a:lumMod val="75000"/>
                  </a:schemeClr>
                </a:solidFill>
              </a:rPr>
              <a:t>Network Manager</a:t>
            </a:r>
          </a:p>
          <a:p>
            <a:pPr marL="0" indent="0">
              <a:buFont typeface="Arial" panose="020B0604020202020204" pitchFamily="34" charset="0"/>
              <a:buNone/>
            </a:pPr>
            <a:endParaRPr lang="en-US" dirty="0">
              <a:solidFill>
                <a:schemeClr val="accent1">
                  <a:lumMod val="75000"/>
                </a:schemeClr>
              </a:solidFill>
            </a:endParaRPr>
          </a:p>
        </p:txBody>
      </p:sp>
      <p:sp>
        <p:nvSpPr>
          <p:cNvPr id="113" name="Rectangle 112">
            <a:extLst>
              <a:ext uri="{FF2B5EF4-FFF2-40B4-BE49-F238E27FC236}">
                <a16:creationId xmlns:a16="http://schemas.microsoft.com/office/drawing/2014/main" id="{8966CAB9-F27D-4541-93C6-5830B7EAB918}"/>
              </a:ext>
            </a:extLst>
          </p:cNvPr>
          <p:cNvSpPr/>
          <p:nvPr/>
        </p:nvSpPr>
        <p:spPr>
          <a:xfrm>
            <a:off x="1478800" y="2253376"/>
            <a:ext cx="1234633" cy="261610"/>
          </a:xfrm>
          <a:prstGeom prst="rect">
            <a:avLst/>
          </a:prstGeom>
        </p:spPr>
        <p:txBody>
          <a:bodyPr wrap="none">
            <a:spAutoFit/>
          </a:bodyPr>
          <a:lstStyle/>
          <a:p>
            <a:pPr algn="ctr"/>
            <a:r>
              <a:rPr lang="en-US" sz="1100" dirty="0"/>
              <a:t>Many-to-One Tool</a:t>
            </a:r>
          </a:p>
        </p:txBody>
      </p:sp>
      <p:sp>
        <p:nvSpPr>
          <p:cNvPr id="118" name="Rectangle 117">
            <a:extLst>
              <a:ext uri="{FF2B5EF4-FFF2-40B4-BE49-F238E27FC236}">
                <a16:creationId xmlns:a16="http://schemas.microsoft.com/office/drawing/2014/main" id="{A97312E6-032D-4E1C-9589-7A111C4D45F5}"/>
              </a:ext>
            </a:extLst>
          </p:cNvPr>
          <p:cNvSpPr/>
          <p:nvPr/>
        </p:nvSpPr>
        <p:spPr>
          <a:xfrm>
            <a:off x="4339280" y="1135752"/>
            <a:ext cx="1289135" cy="261610"/>
          </a:xfrm>
          <a:prstGeom prst="rect">
            <a:avLst/>
          </a:prstGeom>
        </p:spPr>
        <p:txBody>
          <a:bodyPr wrap="none">
            <a:spAutoFit/>
          </a:bodyPr>
          <a:lstStyle/>
          <a:p>
            <a:pPr algn="ctr"/>
            <a:r>
              <a:rPr lang="en-US" sz="1100" dirty="0"/>
              <a:t>Network Attributes</a:t>
            </a:r>
          </a:p>
        </p:txBody>
      </p:sp>
      <p:sp>
        <p:nvSpPr>
          <p:cNvPr id="2" name="TextBox 1">
            <a:extLst>
              <a:ext uri="{FF2B5EF4-FFF2-40B4-BE49-F238E27FC236}">
                <a16:creationId xmlns:a16="http://schemas.microsoft.com/office/drawing/2014/main" id="{490B7926-642B-4631-8434-8FD7740AA992}"/>
              </a:ext>
            </a:extLst>
          </p:cNvPr>
          <p:cNvSpPr txBox="1"/>
          <p:nvPr/>
        </p:nvSpPr>
        <p:spPr>
          <a:xfrm>
            <a:off x="5180772" y="5680822"/>
            <a:ext cx="1193255" cy="369332"/>
          </a:xfrm>
          <a:prstGeom prst="rect">
            <a:avLst/>
          </a:prstGeom>
          <a:noFill/>
        </p:spPr>
        <p:txBody>
          <a:bodyPr wrap="square" rtlCol="0">
            <a:spAutoFit/>
          </a:bodyPr>
          <a:lstStyle/>
          <a:p>
            <a:r>
              <a:rPr lang="en-US" dirty="0"/>
              <a:t>Complete</a:t>
            </a:r>
          </a:p>
        </p:txBody>
      </p:sp>
      <p:sp>
        <p:nvSpPr>
          <p:cNvPr id="56" name="TextBox 55">
            <a:extLst>
              <a:ext uri="{FF2B5EF4-FFF2-40B4-BE49-F238E27FC236}">
                <a16:creationId xmlns:a16="http://schemas.microsoft.com/office/drawing/2014/main" id="{0B19EDBE-7BD4-4D01-AB0A-6BFAF301A89D}"/>
              </a:ext>
            </a:extLst>
          </p:cNvPr>
          <p:cNvSpPr txBox="1"/>
          <p:nvPr/>
        </p:nvSpPr>
        <p:spPr>
          <a:xfrm>
            <a:off x="7417993" y="5679895"/>
            <a:ext cx="4190530" cy="646331"/>
          </a:xfrm>
          <a:prstGeom prst="rect">
            <a:avLst/>
          </a:prstGeom>
          <a:noFill/>
        </p:spPr>
        <p:txBody>
          <a:bodyPr wrap="square" rtlCol="0">
            <a:spAutoFit/>
          </a:bodyPr>
          <a:lstStyle/>
          <a:p>
            <a:r>
              <a:rPr lang="en-US" dirty="0"/>
              <a:t>Run Many-to-One Tool for project linework merging and consolidating  </a:t>
            </a:r>
          </a:p>
        </p:txBody>
      </p:sp>
    </p:spTree>
    <p:extLst>
      <p:ext uri="{BB962C8B-B14F-4D97-AF65-F5344CB8AC3E}">
        <p14:creationId xmlns:p14="http://schemas.microsoft.com/office/powerpoint/2010/main" val="215105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4" grpId="0" animBg="1"/>
      <p:bldP spid="48" grpId="0" animBg="1"/>
      <p:bldP spid="52" grpId="0"/>
      <p:bldP spid="113" grpId="0"/>
      <p:bldP spid="5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9D99-1E8D-4208-AE96-AD434ACF4EEE}"/>
              </a:ext>
            </a:extLst>
          </p:cNvPr>
          <p:cNvSpPr>
            <a:spLocks noGrp="1"/>
          </p:cNvSpPr>
          <p:nvPr>
            <p:ph type="title"/>
          </p:nvPr>
        </p:nvSpPr>
        <p:spPr>
          <a:xfrm>
            <a:off x="0" y="6350"/>
            <a:ext cx="12020550" cy="539750"/>
          </a:xfrm>
        </p:spPr>
        <p:txBody>
          <a:bodyPr>
            <a:normAutofit fontScale="90000"/>
          </a:bodyPr>
          <a:lstStyle/>
          <a:p>
            <a:r>
              <a:rPr lang="en-US" dirty="0"/>
              <a:t>Basics of Graph Theory</a:t>
            </a:r>
          </a:p>
        </p:txBody>
      </p:sp>
      <p:pic>
        <p:nvPicPr>
          <p:cNvPr id="8" name="Picture 7">
            <a:extLst>
              <a:ext uri="{FF2B5EF4-FFF2-40B4-BE49-F238E27FC236}">
                <a16:creationId xmlns:a16="http://schemas.microsoft.com/office/drawing/2014/main" id="{1B7B56C4-055B-4EF2-A9EC-0FD5BFF9D755}"/>
              </a:ext>
            </a:extLst>
          </p:cNvPr>
          <p:cNvPicPr>
            <a:picLocks noChangeAspect="1"/>
          </p:cNvPicPr>
          <p:nvPr/>
        </p:nvPicPr>
        <p:blipFill>
          <a:blip r:embed="rId2"/>
          <a:stretch>
            <a:fillRect/>
          </a:stretch>
        </p:blipFill>
        <p:spPr>
          <a:xfrm>
            <a:off x="232862" y="942150"/>
            <a:ext cx="4516152" cy="4581525"/>
          </a:xfrm>
          <a:prstGeom prst="rect">
            <a:avLst/>
          </a:prstGeom>
        </p:spPr>
      </p:pic>
      <p:sp>
        <p:nvSpPr>
          <p:cNvPr id="7" name="Rectangle 6">
            <a:extLst>
              <a:ext uri="{FF2B5EF4-FFF2-40B4-BE49-F238E27FC236}">
                <a16:creationId xmlns:a16="http://schemas.microsoft.com/office/drawing/2014/main" id="{4D64834E-34A9-4FFE-911D-45DDDDCDE086}"/>
              </a:ext>
            </a:extLst>
          </p:cNvPr>
          <p:cNvSpPr/>
          <p:nvPr/>
        </p:nvSpPr>
        <p:spPr>
          <a:xfrm>
            <a:off x="232862" y="6214117"/>
            <a:ext cx="4772275" cy="276999"/>
          </a:xfrm>
          <a:prstGeom prst="rect">
            <a:avLst/>
          </a:prstGeom>
        </p:spPr>
        <p:txBody>
          <a:bodyPr wrap="square">
            <a:spAutoFit/>
          </a:bodyPr>
          <a:lstStyle/>
          <a:p>
            <a:r>
              <a:rPr lang="en-US" sz="1200" dirty="0">
                <a:hlinkClick r:id="rId3"/>
              </a:rPr>
              <a:t>https://www.khanacademy.org/computing/computer-science/algorithms</a:t>
            </a:r>
            <a:endParaRPr lang="en-US" sz="1200" dirty="0"/>
          </a:p>
        </p:txBody>
      </p:sp>
      <p:pic>
        <p:nvPicPr>
          <p:cNvPr id="3" name="Picture 2">
            <a:extLst>
              <a:ext uri="{FF2B5EF4-FFF2-40B4-BE49-F238E27FC236}">
                <a16:creationId xmlns:a16="http://schemas.microsoft.com/office/drawing/2014/main" id="{BF7341E9-D150-4F60-8834-5A448305A86B}"/>
              </a:ext>
            </a:extLst>
          </p:cNvPr>
          <p:cNvPicPr>
            <a:picLocks noChangeAspect="1"/>
          </p:cNvPicPr>
          <p:nvPr/>
        </p:nvPicPr>
        <p:blipFill rotWithShape="1">
          <a:blip r:embed="rId4"/>
          <a:srcRect l="12957" t="7647" r="5789" b="8915"/>
          <a:stretch/>
        </p:blipFill>
        <p:spPr>
          <a:xfrm>
            <a:off x="6381549" y="909554"/>
            <a:ext cx="3118586" cy="1859481"/>
          </a:xfrm>
          <a:prstGeom prst="rect">
            <a:avLst/>
          </a:prstGeom>
        </p:spPr>
      </p:pic>
      <p:sp>
        <p:nvSpPr>
          <p:cNvPr id="4" name="Rectangle 3">
            <a:extLst>
              <a:ext uri="{FF2B5EF4-FFF2-40B4-BE49-F238E27FC236}">
                <a16:creationId xmlns:a16="http://schemas.microsoft.com/office/drawing/2014/main" id="{2D6EDF9D-DB6D-4D7E-B27D-B1EE252D88BC}"/>
              </a:ext>
            </a:extLst>
          </p:cNvPr>
          <p:cNvSpPr/>
          <p:nvPr/>
        </p:nvSpPr>
        <p:spPr>
          <a:xfrm>
            <a:off x="5573027" y="543161"/>
            <a:ext cx="760208" cy="369332"/>
          </a:xfrm>
          <a:prstGeom prst="rect">
            <a:avLst/>
          </a:prstGeom>
        </p:spPr>
        <p:txBody>
          <a:bodyPr wrap="none">
            <a:spAutoFit/>
          </a:bodyPr>
          <a:lstStyle/>
          <a:p>
            <a:r>
              <a:rPr lang="en-US" dirty="0"/>
              <a:t>Graph</a:t>
            </a:r>
          </a:p>
        </p:txBody>
      </p:sp>
      <p:pic>
        <p:nvPicPr>
          <p:cNvPr id="5" name="Picture 4">
            <a:extLst>
              <a:ext uri="{FF2B5EF4-FFF2-40B4-BE49-F238E27FC236}">
                <a16:creationId xmlns:a16="http://schemas.microsoft.com/office/drawing/2014/main" id="{EAD1EE2A-48BF-4ADC-B529-CF98D6F21083}"/>
              </a:ext>
            </a:extLst>
          </p:cNvPr>
          <p:cNvPicPr>
            <a:picLocks noChangeAspect="1"/>
          </p:cNvPicPr>
          <p:nvPr/>
        </p:nvPicPr>
        <p:blipFill>
          <a:blip r:embed="rId5"/>
          <a:stretch>
            <a:fillRect/>
          </a:stretch>
        </p:blipFill>
        <p:spPr>
          <a:xfrm>
            <a:off x="5659654" y="3232913"/>
            <a:ext cx="4870383" cy="3217931"/>
          </a:xfrm>
          <a:prstGeom prst="rect">
            <a:avLst/>
          </a:prstGeom>
        </p:spPr>
      </p:pic>
      <p:sp>
        <p:nvSpPr>
          <p:cNvPr id="9" name="TextBox 8">
            <a:extLst>
              <a:ext uri="{FF2B5EF4-FFF2-40B4-BE49-F238E27FC236}">
                <a16:creationId xmlns:a16="http://schemas.microsoft.com/office/drawing/2014/main" id="{EE3807B7-E4DA-4FDE-8032-2F720FCCE9C6}"/>
              </a:ext>
            </a:extLst>
          </p:cNvPr>
          <p:cNvSpPr txBox="1"/>
          <p:nvPr/>
        </p:nvSpPr>
        <p:spPr>
          <a:xfrm>
            <a:off x="9615638" y="4841878"/>
            <a:ext cx="2027169" cy="1477328"/>
          </a:xfrm>
          <a:prstGeom prst="rect">
            <a:avLst/>
          </a:prstGeom>
          <a:solidFill>
            <a:schemeClr val="accent4">
              <a:lumMod val="20000"/>
              <a:lumOff val="80000"/>
            </a:schemeClr>
          </a:solidFill>
        </p:spPr>
        <p:txBody>
          <a:bodyPr wrap="square" rtlCol="0">
            <a:spAutoFit/>
          </a:bodyPr>
          <a:lstStyle/>
          <a:p>
            <a:r>
              <a:rPr lang="en-US" dirty="0"/>
              <a:t>This is why we created a new data type to store list of </a:t>
            </a:r>
            <a:r>
              <a:rPr lang="en-US" dirty="0" err="1"/>
              <a:t>bnodes</a:t>
            </a:r>
            <a:r>
              <a:rPr lang="en-US" dirty="0"/>
              <a:t> to work with our Algorithm</a:t>
            </a:r>
          </a:p>
        </p:txBody>
      </p:sp>
    </p:spTree>
    <p:extLst>
      <p:ext uri="{BB962C8B-B14F-4D97-AF65-F5344CB8AC3E}">
        <p14:creationId xmlns:p14="http://schemas.microsoft.com/office/powerpoint/2010/main" val="772912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9D99-1E8D-4208-AE96-AD434ACF4EEE}"/>
              </a:ext>
            </a:extLst>
          </p:cNvPr>
          <p:cNvSpPr>
            <a:spLocks noGrp="1"/>
          </p:cNvSpPr>
          <p:nvPr>
            <p:ph type="title"/>
          </p:nvPr>
        </p:nvSpPr>
        <p:spPr>
          <a:xfrm>
            <a:off x="8307445" y="664467"/>
            <a:ext cx="1887117" cy="448510"/>
          </a:xfrm>
        </p:spPr>
        <p:txBody>
          <a:bodyPr>
            <a:noAutofit/>
          </a:bodyPr>
          <a:lstStyle/>
          <a:p>
            <a:r>
              <a:rPr lang="en-US" sz="1600" b="1" dirty="0">
                <a:latin typeface="Arial" panose="020B0604020202020204" pitchFamily="34" charset="0"/>
                <a:cs typeface="Arial" panose="020B0604020202020204" pitchFamily="34" charset="0"/>
              </a:rPr>
              <a:t>Key Differences</a:t>
            </a:r>
          </a:p>
        </p:txBody>
      </p:sp>
      <p:pic>
        <p:nvPicPr>
          <p:cNvPr id="3" name="Picture 2">
            <a:extLst>
              <a:ext uri="{FF2B5EF4-FFF2-40B4-BE49-F238E27FC236}">
                <a16:creationId xmlns:a16="http://schemas.microsoft.com/office/drawing/2014/main" id="{C54968D9-FF32-4004-BC95-FC6DB2E8DDB1}"/>
              </a:ext>
            </a:extLst>
          </p:cNvPr>
          <p:cNvPicPr>
            <a:picLocks noChangeAspect="1"/>
          </p:cNvPicPr>
          <p:nvPr/>
        </p:nvPicPr>
        <p:blipFill rotWithShape="1">
          <a:blip r:embed="rId2"/>
          <a:srcRect l="4751"/>
          <a:stretch/>
        </p:blipFill>
        <p:spPr>
          <a:xfrm>
            <a:off x="142096" y="806853"/>
            <a:ext cx="2916454" cy="3265491"/>
          </a:xfrm>
          <a:prstGeom prst="rect">
            <a:avLst/>
          </a:prstGeom>
        </p:spPr>
      </p:pic>
      <p:sp>
        <p:nvSpPr>
          <p:cNvPr id="4" name="Rectangle 3">
            <a:extLst>
              <a:ext uri="{FF2B5EF4-FFF2-40B4-BE49-F238E27FC236}">
                <a16:creationId xmlns:a16="http://schemas.microsoft.com/office/drawing/2014/main" id="{A3EF51E6-A704-4335-92EE-B9DBD56F82FA}"/>
              </a:ext>
            </a:extLst>
          </p:cNvPr>
          <p:cNvSpPr/>
          <p:nvPr/>
        </p:nvSpPr>
        <p:spPr>
          <a:xfrm>
            <a:off x="326711" y="4333096"/>
            <a:ext cx="2362059" cy="461665"/>
          </a:xfrm>
          <a:prstGeom prst="rect">
            <a:avLst/>
          </a:prstGeom>
        </p:spPr>
        <p:txBody>
          <a:bodyPr wrap="square">
            <a:spAutoFit/>
          </a:bodyPr>
          <a:lstStyle/>
          <a:p>
            <a:r>
              <a:rPr lang="en-US" sz="1100" dirty="0">
                <a:hlinkClick r:id="rId3"/>
              </a:rPr>
              <a:t>https://en.wikipedia.org/wiki/Breadth-first_search</a:t>
            </a:r>
            <a:endParaRPr lang="en-US" sz="1100" dirty="0"/>
          </a:p>
        </p:txBody>
      </p:sp>
      <p:pic>
        <p:nvPicPr>
          <p:cNvPr id="5" name="Picture 4">
            <a:extLst>
              <a:ext uri="{FF2B5EF4-FFF2-40B4-BE49-F238E27FC236}">
                <a16:creationId xmlns:a16="http://schemas.microsoft.com/office/drawing/2014/main" id="{48A932EC-14E9-45EE-91CE-7343D94D75CE}"/>
              </a:ext>
            </a:extLst>
          </p:cNvPr>
          <p:cNvPicPr>
            <a:picLocks noChangeAspect="1"/>
          </p:cNvPicPr>
          <p:nvPr/>
        </p:nvPicPr>
        <p:blipFill rotWithShape="1">
          <a:blip r:embed="rId4"/>
          <a:srcRect b="18976"/>
          <a:stretch/>
        </p:blipFill>
        <p:spPr>
          <a:xfrm>
            <a:off x="3058550" y="835728"/>
            <a:ext cx="2833281" cy="3362646"/>
          </a:xfrm>
          <a:prstGeom prst="rect">
            <a:avLst/>
          </a:prstGeom>
        </p:spPr>
      </p:pic>
      <p:sp>
        <p:nvSpPr>
          <p:cNvPr id="9" name="Rectangle 8">
            <a:extLst>
              <a:ext uri="{FF2B5EF4-FFF2-40B4-BE49-F238E27FC236}">
                <a16:creationId xmlns:a16="http://schemas.microsoft.com/office/drawing/2014/main" id="{0DCC3C74-6203-4106-8D04-1DFF5C3FE595}"/>
              </a:ext>
            </a:extLst>
          </p:cNvPr>
          <p:cNvSpPr/>
          <p:nvPr/>
        </p:nvSpPr>
        <p:spPr>
          <a:xfrm>
            <a:off x="3107709" y="4333096"/>
            <a:ext cx="2569352" cy="461665"/>
          </a:xfrm>
          <a:prstGeom prst="rect">
            <a:avLst/>
          </a:prstGeom>
        </p:spPr>
        <p:txBody>
          <a:bodyPr wrap="square">
            <a:spAutoFit/>
          </a:bodyPr>
          <a:lstStyle/>
          <a:p>
            <a:r>
              <a:rPr lang="en-US" sz="1100" dirty="0">
                <a:hlinkClick r:id="rId5"/>
              </a:rPr>
              <a:t>https://en.wikipedia.org/wiki/Depth-first_search</a:t>
            </a:r>
            <a:endParaRPr lang="en-US" sz="1100" dirty="0"/>
          </a:p>
        </p:txBody>
      </p:sp>
      <p:sp>
        <p:nvSpPr>
          <p:cNvPr id="11" name="Title 1">
            <a:extLst>
              <a:ext uri="{FF2B5EF4-FFF2-40B4-BE49-F238E27FC236}">
                <a16:creationId xmlns:a16="http://schemas.microsoft.com/office/drawing/2014/main" id="{21111A4D-53BA-4247-9F15-5C25F8D86F09}"/>
              </a:ext>
            </a:extLst>
          </p:cNvPr>
          <p:cNvSpPr txBox="1">
            <a:spLocks/>
          </p:cNvSpPr>
          <p:nvPr/>
        </p:nvSpPr>
        <p:spPr>
          <a:xfrm>
            <a:off x="0" y="6350"/>
            <a:ext cx="12020550" cy="539750"/>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Basics of Graph Theory:  Traversing Algorithms: BFS vs DFS</a:t>
            </a:r>
          </a:p>
        </p:txBody>
      </p:sp>
      <p:pic>
        <p:nvPicPr>
          <p:cNvPr id="10" name="Picture 9">
            <a:extLst>
              <a:ext uri="{FF2B5EF4-FFF2-40B4-BE49-F238E27FC236}">
                <a16:creationId xmlns:a16="http://schemas.microsoft.com/office/drawing/2014/main" id="{DC0F3345-BD20-4222-8423-34AEA52E4ECD}"/>
              </a:ext>
            </a:extLst>
          </p:cNvPr>
          <p:cNvPicPr>
            <a:picLocks noChangeAspect="1"/>
          </p:cNvPicPr>
          <p:nvPr/>
        </p:nvPicPr>
        <p:blipFill>
          <a:blip r:embed="rId6"/>
          <a:stretch>
            <a:fillRect/>
          </a:stretch>
        </p:blipFill>
        <p:spPr>
          <a:xfrm>
            <a:off x="6096000" y="1064616"/>
            <a:ext cx="5886482" cy="5318487"/>
          </a:xfrm>
          <a:prstGeom prst="rect">
            <a:avLst/>
          </a:prstGeom>
          <a:ln>
            <a:solidFill>
              <a:schemeClr val="tx1"/>
            </a:solidFill>
          </a:ln>
        </p:spPr>
      </p:pic>
      <p:sp>
        <p:nvSpPr>
          <p:cNvPr id="12" name="Rectangle 11">
            <a:extLst>
              <a:ext uri="{FF2B5EF4-FFF2-40B4-BE49-F238E27FC236}">
                <a16:creationId xmlns:a16="http://schemas.microsoft.com/office/drawing/2014/main" id="{9D5C9867-7EEC-4016-A362-7C002811D4B7}"/>
              </a:ext>
            </a:extLst>
          </p:cNvPr>
          <p:cNvSpPr/>
          <p:nvPr/>
        </p:nvSpPr>
        <p:spPr>
          <a:xfrm>
            <a:off x="6096000" y="2388620"/>
            <a:ext cx="2945070" cy="5463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FE1DE24-7E16-4AB6-BB00-7E8657462679}"/>
              </a:ext>
            </a:extLst>
          </p:cNvPr>
          <p:cNvSpPr/>
          <p:nvPr/>
        </p:nvSpPr>
        <p:spPr>
          <a:xfrm>
            <a:off x="6094504" y="1820528"/>
            <a:ext cx="2946566" cy="467548"/>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9EC50B2-B8EE-4DB6-A91E-612E1D165D5F}"/>
              </a:ext>
            </a:extLst>
          </p:cNvPr>
          <p:cNvSpPr/>
          <p:nvPr/>
        </p:nvSpPr>
        <p:spPr>
          <a:xfrm>
            <a:off x="9230627" y="2388618"/>
            <a:ext cx="2555753" cy="585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236BD64-AB2B-49EF-8840-61AC10558C87}"/>
              </a:ext>
            </a:extLst>
          </p:cNvPr>
          <p:cNvSpPr txBox="1"/>
          <p:nvPr/>
        </p:nvSpPr>
        <p:spPr>
          <a:xfrm>
            <a:off x="6261610" y="561503"/>
            <a:ext cx="2099477" cy="369332"/>
          </a:xfrm>
          <a:prstGeom prst="rect">
            <a:avLst/>
          </a:prstGeom>
          <a:solidFill>
            <a:schemeClr val="tx1"/>
          </a:solidFill>
        </p:spPr>
        <p:txBody>
          <a:bodyPr wrap="square" rtlCol="0">
            <a:spAutoFit/>
          </a:bodyPr>
          <a:lstStyle/>
          <a:p>
            <a:r>
              <a:rPr lang="en-US" dirty="0" err="1">
                <a:solidFill>
                  <a:srgbClr val="FFFF00"/>
                </a:solidFill>
              </a:rPr>
              <a:t>ELToD</a:t>
            </a:r>
            <a:r>
              <a:rPr lang="en-US" dirty="0">
                <a:solidFill>
                  <a:srgbClr val="FFFF00"/>
                </a:solidFill>
              </a:rPr>
              <a:t> Application</a:t>
            </a:r>
          </a:p>
        </p:txBody>
      </p:sp>
      <p:cxnSp>
        <p:nvCxnSpPr>
          <p:cNvPr id="18" name="Straight Arrow Connector 17">
            <a:extLst>
              <a:ext uri="{FF2B5EF4-FFF2-40B4-BE49-F238E27FC236}">
                <a16:creationId xmlns:a16="http://schemas.microsoft.com/office/drawing/2014/main" id="{DAFA01C7-0992-4A4C-B5DE-F02CB78268E5}"/>
              </a:ext>
            </a:extLst>
          </p:cNvPr>
          <p:cNvCxnSpPr>
            <a:cxnSpLocks/>
          </p:cNvCxnSpPr>
          <p:nvPr/>
        </p:nvCxnSpPr>
        <p:spPr>
          <a:xfrm flipH="1" flipV="1">
            <a:off x="6598348" y="939043"/>
            <a:ext cx="11734" cy="13312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CC6606C-57F9-4A23-939D-691E9FF1E305}"/>
              </a:ext>
            </a:extLst>
          </p:cNvPr>
          <p:cNvSpPr txBox="1"/>
          <p:nvPr/>
        </p:nvSpPr>
        <p:spPr>
          <a:xfrm>
            <a:off x="9950427" y="554801"/>
            <a:ext cx="2032055" cy="369332"/>
          </a:xfrm>
          <a:prstGeom prst="rect">
            <a:avLst/>
          </a:prstGeom>
          <a:solidFill>
            <a:schemeClr val="tx1"/>
          </a:solidFill>
        </p:spPr>
        <p:txBody>
          <a:bodyPr wrap="square" rtlCol="0">
            <a:spAutoFit/>
          </a:bodyPr>
          <a:lstStyle/>
          <a:p>
            <a:pPr algn="ctr"/>
            <a:r>
              <a:rPr lang="en-US" dirty="0">
                <a:solidFill>
                  <a:srgbClr val="FFFF00"/>
                </a:solidFill>
              </a:rPr>
              <a:t>This Application</a:t>
            </a:r>
          </a:p>
        </p:txBody>
      </p:sp>
      <p:cxnSp>
        <p:nvCxnSpPr>
          <p:cNvPr id="24" name="Straight Arrow Connector 23">
            <a:extLst>
              <a:ext uri="{FF2B5EF4-FFF2-40B4-BE49-F238E27FC236}">
                <a16:creationId xmlns:a16="http://schemas.microsoft.com/office/drawing/2014/main" id="{A560B91B-B30E-4D5C-BB17-0609928AFFCB}"/>
              </a:ext>
            </a:extLst>
          </p:cNvPr>
          <p:cNvCxnSpPr>
            <a:cxnSpLocks/>
          </p:cNvCxnSpPr>
          <p:nvPr/>
        </p:nvCxnSpPr>
        <p:spPr>
          <a:xfrm flipV="1">
            <a:off x="11158961" y="931399"/>
            <a:ext cx="0" cy="138499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F08C550-D90D-4FE7-8F1B-D6984508309A}"/>
              </a:ext>
            </a:extLst>
          </p:cNvPr>
          <p:cNvSpPr/>
          <p:nvPr/>
        </p:nvSpPr>
        <p:spPr>
          <a:xfrm>
            <a:off x="9230628" y="1813534"/>
            <a:ext cx="2555752" cy="467549"/>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0" name="Rectangle: Rounded Corners 5119">
            <a:extLst>
              <a:ext uri="{FF2B5EF4-FFF2-40B4-BE49-F238E27FC236}">
                <a16:creationId xmlns:a16="http://schemas.microsoft.com/office/drawing/2014/main" id="{3FCB5838-F802-4119-9485-C56431314A95}"/>
              </a:ext>
            </a:extLst>
          </p:cNvPr>
          <p:cNvSpPr/>
          <p:nvPr/>
        </p:nvSpPr>
        <p:spPr>
          <a:xfrm>
            <a:off x="1002890" y="1563328"/>
            <a:ext cx="1349143" cy="403123"/>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6E4C2F9F-8A8B-4BAF-99D7-C3A10CEB07FE}"/>
              </a:ext>
            </a:extLst>
          </p:cNvPr>
          <p:cNvSpPr/>
          <p:nvPr/>
        </p:nvSpPr>
        <p:spPr>
          <a:xfrm rot="18868913">
            <a:off x="3032084" y="1962858"/>
            <a:ext cx="1496820" cy="403123"/>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2533D641-0742-413F-BBAF-F65725654AFA}"/>
              </a:ext>
            </a:extLst>
          </p:cNvPr>
          <p:cNvSpPr/>
          <p:nvPr/>
        </p:nvSpPr>
        <p:spPr>
          <a:xfrm>
            <a:off x="6449962" y="5583069"/>
            <a:ext cx="2408904" cy="286794"/>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F41F9AAC-7C37-40AA-B7D4-59C53078F6FF}"/>
              </a:ext>
            </a:extLst>
          </p:cNvPr>
          <p:cNvSpPr/>
          <p:nvPr/>
        </p:nvSpPr>
        <p:spPr>
          <a:xfrm>
            <a:off x="9277805" y="5583069"/>
            <a:ext cx="2629060" cy="286794"/>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1" name="Rectangle 5120">
            <a:extLst>
              <a:ext uri="{FF2B5EF4-FFF2-40B4-BE49-F238E27FC236}">
                <a16:creationId xmlns:a16="http://schemas.microsoft.com/office/drawing/2014/main" id="{D74E1586-7B14-43BA-9017-4702E795C252}"/>
              </a:ext>
            </a:extLst>
          </p:cNvPr>
          <p:cNvSpPr/>
          <p:nvPr/>
        </p:nvSpPr>
        <p:spPr>
          <a:xfrm>
            <a:off x="6537782" y="6392781"/>
            <a:ext cx="3970721" cy="261610"/>
          </a:xfrm>
          <a:prstGeom prst="rect">
            <a:avLst/>
          </a:prstGeom>
        </p:spPr>
        <p:txBody>
          <a:bodyPr wrap="square">
            <a:spAutoFit/>
          </a:bodyPr>
          <a:lstStyle/>
          <a:p>
            <a:r>
              <a:rPr lang="en-US" sz="1100" dirty="0">
                <a:hlinkClick r:id="rId7"/>
              </a:rPr>
              <a:t>https://www.geeksforgeeks.org/difference-between-bfs-and-dfs/</a:t>
            </a:r>
            <a:endParaRPr lang="en-US" sz="1100" dirty="0"/>
          </a:p>
        </p:txBody>
      </p:sp>
    </p:spTree>
    <p:extLst>
      <p:ext uri="{BB962C8B-B14F-4D97-AF65-F5344CB8AC3E}">
        <p14:creationId xmlns:p14="http://schemas.microsoft.com/office/powerpoint/2010/main" val="297950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 grpId="0" animBg="1"/>
      <p:bldP spid="15" grpId="0" animBg="1"/>
      <p:bldP spid="16" grpId="0" animBg="1"/>
      <p:bldP spid="13" grpId="0" animBg="1"/>
      <p:bldP spid="23" grpId="0" animBg="1"/>
      <p:bldP spid="26" grpId="0" animBg="1"/>
      <p:bldP spid="5120" grpId="0" animBg="1"/>
      <p:bldP spid="34" grpId="0" animBg="1"/>
      <p:bldP spid="36" grpId="0" animBg="1"/>
      <p:bldP spid="37" grpId="0" animBg="1"/>
      <p:bldP spid="5121"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1111A4D-53BA-4247-9F15-5C25F8D86F09}"/>
              </a:ext>
            </a:extLst>
          </p:cNvPr>
          <p:cNvSpPr txBox="1">
            <a:spLocks/>
          </p:cNvSpPr>
          <p:nvPr/>
        </p:nvSpPr>
        <p:spPr>
          <a:xfrm>
            <a:off x="0" y="6350"/>
            <a:ext cx="12020550" cy="539750"/>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Basics of Graph Theory:  Traversing Algorithms: BFS vs DFS</a:t>
            </a:r>
          </a:p>
        </p:txBody>
      </p:sp>
      <p:sp>
        <p:nvSpPr>
          <p:cNvPr id="13" name="TextBox 12">
            <a:extLst>
              <a:ext uri="{FF2B5EF4-FFF2-40B4-BE49-F238E27FC236}">
                <a16:creationId xmlns:a16="http://schemas.microsoft.com/office/drawing/2014/main" id="{6236BD64-AB2B-49EF-8840-61AC10558C87}"/>
              </a:ext>
            </a:extLst>
          </p:cNvPr>
          <p:cNvSpPr txBox="1"/>
          <p:nvPr/>
        </p:nvSpPr>
        <p:spPr>
          <a:xfrm>
            <a:off x="6848751" y="996499"/>
            <a:ext cx="2099477" cy="369332"/>
          </a:xfrm>
          <a:prstGeom prst="rect">
            <a:avLst/>
          </a:prstGeom>
          <a:solidFill>
            <a:schemeClr val="tx1"/>
          </a:solidFill>
        </p:spPr>
        <p:txBody>
          <a:bodyPr wrap="square" rtlCol="0">
            <a:spAutoFit/>
          </a:bodyPr>
          <a:lstStyle/>
          <a:p>
            <a:r>
              <a:rPr lang="en-US" dirty="0" err="1">
                <a:solidFill>
                  <a:srgbClr val="FFFF00"/>
                </a:solidFill>
              </a:rPr>
              <a:t>ELToD</a:t>
            </a:r>
            <a:r>
              <a:rPr lang="en-US" dirty="0">
                <a:solidFill>
                  <a:srgbClr val="FFFF00"/>
                </a:solidFill>
              </a:rPr>
              <a:t> Application</a:t>
            </a:r>
          </a:p>
        </p:txBody>
      </p:sp>
      <p:sp>
        <p:nvSpPr>
          <p:cNvPr id="23" name="TextBox 22">
            <a:extLst>
              <a:ext uri="{FF2B5EF4-FFF2-40B4-BE49-F238E27FC236}">
                <a16:creationId xmlns:a16="http://schemas.microsoft.com/office/drawing/2014/main" id="{DCC6606C-57F9-4A23-939D-691E9FF1E305}"/>
              </a:ext>
            </a:extLst>
          </p:cNvPr>
          <p:cNvSpPr txBox="1"/>
          <p:nvPr/>
        </p:nvSpPr>
        <p:spPr>
          <a:xfrm>
            <a:off x="9606013" y="996499"/>
            <a:ext cx="2032055" cy="369332"/>
          </a:xfrm>
          <a:prstGeom prst="rect">
            <a:avLst/>
          </a:prstGeom>
          <a:solidFill>
            <a:schemeClr val="tx1"/>
          </a:solidFill>
        </p:spPr>
        <p:txBody>
          <a:bodyPr wrap="square" rtlCol="0">
            <a:spAutoFit/>
          </a:bodyPr>
          <a:lstStyle/>
          <a:p>
            <a:pPr algn="ctr"/>
            <a:r>
              <a:rPr lang="en-US" dirty="0">
                <a:solidFill>
                  <a:srgbClr val="FFFF00"/>
                </a:solidFill>
              </a:rPr>
              <a:t>This Application</a:t>
            </a:r>
          </a:p>
        </p:txBody>
      </p:sp>
      <p:pic>
        <p:nvPicPr>
          <p:cNvPr id="6" name="Picture 5">
            <a:extLst>
              <a:ext uri="{FF2B5EF4-FFF2-40B4-BE49-F238E27FC236}">
                <a16:creationId xmlns:a16="http://schemas.microsoft.com/office/drawing/2014/main" id="{CA4D44B0-FE52-4258-BB1F-2496EF638A93}"/>
              </a:ext>
            </a:extLst>
          </p:cNvPr>
          <p:cNvPicPr>
            <a:picLocks noChangeAspect="1"/>
          </p:cNvPicPr>
          <p:nvPr/>
        </p:nvPicPr>
        <p:blipFill>
          <a:blip r:embed="rId2"/>
          <a:stretch>
            <a:fillRect/>
          </a:stretch>
        </p:blipFill>
        <p:spPr>
          <a:xfrm>
            <a:off x="366492" y="1365831"/>
            <a:ext cx="5940419" cy="5068362"/>
          </a:xfrm>
          <a:prstGeom prst="rect">
            <a:avLst/>
          </a:prstGeom>
          <a:ln w="38100">
            <a:solidFill>
              <a:schemeClr val="tx1"/>
            </a:solidFill>
          </a:ln>
        </p:spPr>
      </p:pic>
      <p:sp>
        <p:nvSpPr>
          <p:cNvPr id="20" name="TextBox 19">
            <a:extLst>
              <a:ext uri="{FF2B5EF4-FFF2-40B4-BE49-F238E27FC236}">
                <a16:creationId xmlns:a16="http://schemas.microsoft.com/office/drawing/2014/main" id="{C6FFDE68-2AB8-4DDA-864F-3A327CB0DA0D}"/>
              </a:ext>
            </a:extLst>
          </p:cNvPr>
          <p:cNvSpPr txBox="1"/>
          <p:nvPr/>
        </p:nvSpPr>
        <p:spPr>
          <a:xfrm>
            <a:off x="1052777" y="879210"/>
            <a:ext cx="4054474" cy="369332"/>
          </a:xfrm>
          <a:prstGeom prst="rect">
            <a:avLst/>
          </a:prstGeom>
          <a:solidFill>
            <a:srgbClr val="7030A0"/>
          </a:solidFill>
        </p:spPr>
        <p:txBody>
          <a:bodyPr wrap="square" rtlCol="0">
            <a:spAutoFit/>
          </a:bodyPr>
          <a:lstStyle/>
          <a:p>
            <a:pPr algn="ctr"/>
            <a:r>
              <a:rPr lang="en-US" dirty="0">
                <a:solidFill>
                  <a:schemeClr val="bg1"/>
                </a:solidFill>
              </a:rPr>
              <a:t>TSM NextGen : </a:t>
            </a:r>
            <a:r>
              <a:rPr lang="en-US" dirty="0" err="1">
                <a:solidFill>
                  <a:schemeClr val="bg1"/>
                </a:solidFill>
              </a:rPr>
              <a:t>GeoMaster</a:t>
            </a:r>
            <a:r>
              <a:rPr lang="en-US" dirty="0">
                <a:solidFill>
                  <a:schemeClr val="bg1"/>
                </a:solidFill>
              </a:rPr>
              <a:t> / Centroids</a:t>
            </a:r>
          </a:p>
        </p:txBody>
      </p:sp>
      <p:sp>
        <p:nvSpPr>
          <p:cNvPr id="14" name="TextBox 13">
            <a:extLst>
              <a:ext uri="{FF2B5EF4-FFF2-40B4-BE49-F238E27FC236}">
                <a16:creationId xmlns:a16="http://schemas.microsoft.com/office/drawing/2014/main" id="{A4FC72E3-7B0F-4CEE-93B6-7E8286CDB2F1}"/>
              </a:ext>
            </a:extLst>
          </p:cNvPr>
          <p:cNvSpPr txBox="1"/>
          <p:nvPr/>
        </p:nvSpPr>
        <p:spPr>
          <a:xfrm>
            <a:off x="6848751" y="1576187"/>
            <a:ext cx="2535881" cy="3139321"/>
          </a:xfrm>
          <a:prstGeom prst="rect">
            <a:avLst/>
          </a:prstGeom>
          <a:noFill/>
        </p:spPr>
        <p:txBody>
          <a:bodyPr wrap="square" rtlCol="0">
            <a:spAutoFit/>
          </a:bodyPr>
          <a:lstStyle/>
          <a:p>
            <a:r>
              <a:rPr lang="en-US" b="1" dirty="0"/>
              <a:t>Goal: </a:t>
            </a:r>
          </a:p>
          <a:p>
            <a:r>
              <a:rPr lang="en-US" dirty="0"/>
              <a:t>We are trying to build a shortest path</a:t>
            </a:r>
          </a:p>
          <a:p>
            <a:endParaRPr lang="en-US" dirty="0"/>
          </a:p>
          <a:p>
            <a:r>
              <a:rPr lang="en-US" b="1" dirty="0"/>
              <a:t>BFS: </a:t>
            </a:r>
          </a:p>
          <a:p>
            <a:r>
              <a:rPr lang="en-US" dirty="0"/>
              <a:t>Exhaust all neighboring nodes first to find which one offers the best utility.</a:t>
            </a:r>
          </a:p>
          <a:p>
            <a:endParaRPr lang="en-US" dirty="0"/>
          </a:p>
          <a:p>
            <a:endParaRPr lang="en-US" dirty="0"/>
          </a:p>
        </p:txBody>
      </p:sp>
      <p:sp>
        <p:nvSpPr>
          <p:cNvPr id="22" name="TextBox 21">
            <a:extLst>
              <a:ext uri="{FF2B5EF4-FFF2-40B4-BE49-F238E27FC236}">
                <a16:creationId xmlns:a16="http://schemas.microsoft.com/office/drawing/2014/main" id="{B2DCC945-5A55-43A6-8503-8BDE182E30D0}"/>
              </a:ext>
            </a:extLst>
          </p:cNvPr>
          <p:cNvSpPr txBox="1"/>
          <p:nvPr/>
        </p:nvSpPr>
        <p:spPr>
          <a:xfrm>
            <a:off x="9606013" y="1576187"/>
            <a:ext cx="2322521" cy="4801314"/>
          </a:xfrm>
          <a:prstGeom prst="rect">
            <a:avLst/>
          </a:prstGeom>
          <a:noFill/>
        </p:spPr>
        <p:txBody>
          <a:bodyPr wrap="square" rtlCol="0">
            <a:spAutoFit/>
          </a:bodyPr>
          <a:lstStyle/>
          <a:p>
            <a:r>
              <a:rPr lang="en-US" b="1" dirty="0"/>
              <a:t>Goal: </a:t>
            </a:r>
          </a:p>
          <a:p>
            <a:r>
              <a:rPr lang="en-US" dirty="0"/>
              <a:t>We are trying to build a connected node list</a:t>
            </a:r>
          </a:p>
          <a:p>
            <a:endParaRPr lang="en-US" dirty="0"/>
          </a:p>
          <a:p>
            <a:r>
              <a:rPr lang="en-US" b="1" dirty="0"/>
              <a:t>DFS: </a:t>
            </a:r>
          </a:p>
          <a:p>
            <a:r>
              <a:rPr lang="en-US" dirty="0"/>
              <a:t>Exhaust all  connected nodes until we hit an intersection. </a:t>
            </a:r>
          </a:p>
          <a:p>
            <a:endParaRPr lang="en-US" dirty="0"/>
          </a:p>
          <a:p>
            <a:r>
              <a:rPr lang="en-US" b="1" dirty="0"/>
              <a:t>BFS: </a:t>
            </a:r>
            <a:r>
              <a:rPr lang="en-US" dirty="0"/>
              <a:t>We also use BFS to search for </a:t>
            </a:r>
          </a:p>
          <a:p>
            <a:pPr marL="342900" indent="-342900">
              <a:buAutoNum type="arabicParenR"/>
            </a:pPr>
            <a:r>
              <a:rPr lang="en-US" dirty="0"/>
              <a:t>Merge links: For a given TO node, where are the FROM nodes.</a:t>
            </a:r>
          </a:p>
          <a:p>
            <a:pPr marL="342900" indent="-342900">
              <a:buAutoNum type="arabicParenR"/>
            </a:pPr>
            <a:r>
              <a:rPr lang="en-US" dirty="0"/>
              <a:t>Intersections vs Under / Overpass </a:t>
            </a:r>
          </a:p>
        </p:txBody>
      </p:sp>
    </p:spTree>
    <p:extLst>
      <p:ext uri="{BB962C8B-B14F-4D97-AF65-F5344CB8AC3E}">
        <p14:creationId xmlns:p14="http://schemas.microsoft.com/office/powerpoint/2010/main" val="3756346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F488-3862-4020-9D60-96D787FE60E3}"/>
              </a:ext>
            </a:extLst>
          </p:cNvPr>
          <p:cNvSpPr>
            <a:spLocks noGrp="1"/>
          </p:cNvSpPr>
          <p:nvPr>
            <p:ph type="title"/>
          </p:nvPr>
        </p:nvSpPr>
        <p:spPr>
          <a:xfrm>
            <a:off x="0" y="0"/>
            <a:ext cx="10515600" cy="1325563"/>
          </a:xfrm>
        </p:spPr>
        <p:txBody>
          <a:bodyPr/>
          <a:lstStyle/>
          <a:p>
            <a:r>
              <a:rPr lang="en-US" dirty="0"/>
              <a:t>Runtime: </a:t>
            </a:r>
            <a:br>
              <a:rPr lang="en-US" dirty="0"/>
            </a:br>
            <a:endParaRPr lang="en-US" dirty="0"/>
          </a:p>
        </p:txBody>
      </p:sp>
      <p:pic>
        <p:nvPicPr>
          <p:cNvPr id="1026" name="Picture 3">
            <a:extLst>
              <a:ext uri="{FF2B5EF4-FFF2-40B4-BE49-F238E27FC236}">
                <a16:creationId xmlns:a16="http://schemas.microsoft.com/office/drawing/2014/main" id="{AF39E01E-51D6-4C60-81B0-D4324945A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05" y="1082449"/>
            <a:ext cx="6720783" cy="4462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89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F488-3862-4020-9D60-96D787FE60E3}"/>
              </a:ext>
            </a:extLst>
          </p:cNvPr>
          <p:cNvSpPr>
            <a:spLocks noGrp="1"/>
          </p:cNvSpPr>
          <p:nvPr>
            <p:ph type="title"/>
          </p:nvPr>
        </p:nvSpPr>
        <p:spPr>
          <a:xfrm>
            <a:off x="1143000" y="3079750"/>
            <a:ext cx="10515600" cy="1325563"/>
          </a:xfrm>
        </p:spPr>
        <p:txBody>
          <a:bodyPr/>
          <a:lstStyle/>
          <a:p>
            <a:r>
              <a:rPr lang="en-US" dirty="0"/>
              <a:t>Program Checks: </a:t>
            </a:r>
            <a:br>
              <a:rPr lang="en-US" dirty="0"/>
            </a:br>
            <a:endParaRPr lang="en-US" dirty="0"/>
          </a:p>
        </p:txBody>
      </p:sp>
    </p:spTree>
    <p:extLst>
      <p:ext uri="{BB962C8B-B14F-4D97-AF65-F5344CB8AC3E}">
        <p14:creationId xmlns:p14="http://schemas.microsoft.com/office/powerpoint/2010/main" val="3455045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895B-E43D-4337-94AB-D4D7192E566F}"/>
              </a:ext>
            </a:extLst>
          </p:cNvPr>
          <p:cNvSpPr>
            <a:spLocks noGrp="1"/>
          </p:cNvSpPr>
          <p:nvPr>
            <p:ph type="title"/>
          </p:nvPr>
        </p:nvSpPr>
        <p:spPr>
          <a:xfrm>
            <a:off x="0" y="0"/>
            <a:ext cx="10515600" cy="583474"/>
          </a:xfrm>
        </p:spPr>
        <p:txBody>
          <a:bodyPr>
            <a:normAutofit fontScale="90000"/>
          </a:bodyPr>
          <a:lstStyle/>
          <a:p>
            <a:r>
              <a:rPr lang="en-US" dirty="0"/>
              <a:t>Program Insights:</a:t>
            </a:r>
          </a:p>
        </p:txBody>
      </p:sp>
      <p:grpSp>
        <p:nvGrpSpPr>
          <p:cNvPr id="9" name="Group 8">
            <a:extLst>
              <a:ext uri="{FF2B5EF4-FFF2-40B4-BE49-F238E27FC236}">
                <a16:creationId xmlns:a16="http://schemas.microsoft.com/office/drawing/2014/main" id="{799D3D1D-F0D2-4C5B-92FF-E853AD89D782}"/>
              </a:ext>
            </a:extLst>
          </p:cNvPr>
          <p:cNvGrpSpPr/>
          <p:nvPr/>
        </p:nvGrpSpPr>
        <p:grpSpPr>
          <a:xfrm>
            <a:off x="5487645" y="1911531"/>
            <a:ext cx="6495619" cy="3361901"/>
            <a:chOff x="5548606" y="291737"/>
            <a:chExt cx="6495619" cy="3361901"/>
          </a:xfrm>
        </p:grpSpPr>
        <p:pic>
          <p:nvPicPr>
            <p:cNvPr id="4" name="Picture 3">
              <a:extLst>
                <a:ext uri="{FF2B5EF4-FFF2-40B4-BE49-F238E27FC236}">
                  <a16:creationId xmlns:a16="http://schemas.microsoft.com/office/drawing/2014/main" id="{87CD3CDD-AA84-40BE-83EC-B2F05BF624FD}"/>
                </a:ext>
              </a:extLst>
            </p:cNvPr>
            <p:cNvPicPr>
              <a:picLocks noChangeAspect="1"/>
            </p:cNvPicPr>
            <p:nvPr/>
          </p:nvPicPr>
          <p:blipFill>
            <a:blip r:embed="rId2"/>
            <a:stretch>
              <a:fillRect/>
            </a:stretch>
          </p:blipFill>
          <p:spPr>
            <a:xfrm>
              <a:off x="5548606" y="291737"/>
              <a:ext cx="6495619" cy="3361901"/>
            </a:xfrm>
            <a:prstGeom prst="rect">
              <a:avLst/>
            </a:prstGeom>
            <a:ln>
              <a:solidFill>
                <a:srgbClr val="7030A0"/>
              </a:solidFill>
            </a:ln>
          </p:spPr>
        </p:pic>
        <p:sp>
          <p:nvSpPr>
            <p:cNvPr id="5" name="TextBox 4">
              <a:extLst>
                <a:ext uri="{FF2B5EF4-FFF2-40B4-BE49-F238E27FC236}">
                  <a16:creationId xmlns:a16="http://schemas.microsoft.com/office/drawing/2014/main" id="{ED746FBF-4B14-428B-95EA-768E9A5B73FF}"/>
                </a:ext>
              </a:extLst>
            </p:cNvPr>
            <p:cNvSpPr txBox="1"/>
            <p:nvPr/>
          </p:nvSpPr>
          <p:spPr>
            <a:xfrm>
              <a:off x="6156960" y="1955270"/>
              <a:ext cx="496389" cy="369332"/>
            </a:xfrm>
            <a:prstGeom prst="rect">
              <a:avLst/>
            </a:prstGeom>
            <a:noFill/>
          </p:spPr>
          <p:txBody>
            <a:bodyPr wrap="square" rtlCol="0">
              <a:spAutoFit/>
            </a:bodyPr>
            <a:lstStyle/>
            <a:p>
              <a:r>
                <a:rPr lang="en-US" dirty="0">
                  <a:solidFill>
                    <a:srgbClr val="FF0000"/>
                  </a:solidFill>
                </a:rPr>
                <a:t>A</a:t>
              </a:r>
            </a:p>
          </p:txBody>
        </p:sp>
        <p:sp>
          <p:nvSpPr>
            <p:cNvPr id="6" name="TextBox 5">
              <a:extLst>
                <a:ext uri="{FF2B5EF4-FFF2-40B4-BE49-F238E27FC236}">
                  <a16:creationId xmlns:a16="http://schemas.microsoft.com/office/drawing/2014/main" id="{A8339C7E-08C0-4988-B95E-814DFD8ED93E}"/>
                </a:ext>
              </a:extLst>
            </p:cNvPr>
            <p:cNvSpPr txBox="1"/>
            <p:nvPr/>
          </p:nvSpPr>
          <p:spPr>
            <a:xfrm>
              <a:off x="9644743" y="1855122"/>
              <a:ext cx="496389" cy="369332"/>
            </a:xfrm>
            <a:prstGeom prst="rect">
              <a:avLst/>
            </a:prstGeom>
            <a:noFill/>
          </p:spPr>
          <p:txBody>
            <a:bodyPr wrap="square" rtlCol="0">
              <a:spAutoFit/>
            </a:bodyPr>
            <a:lstStyle/>
            <a:p>
              <a:r>
                <a:rPr lang="en-US" dirty="0">
                  <a:solidFill>
                    <a:srgbClr val="FF0000"/>
                  </a:solidFill>
                </a:rPr>
                <a:t>B</a:t>
              </a:r>
            </a:p>
          </p:txBody>
        </p:sp>
        <p:sp>
          <p:nvSpPr>
            <p:cNvPr id="7" name="TextBox 6">
              <a:extLst>
                <a:ext uri="{FF2B5EF4-FFF2-40B4-BE49-F238E27FC236}">
                  <a16:creationId xmlns:a16="http://schemas.microsoft.com/office/drawing/2014/main" id="{6B11F739-AC7D-4C97-9D76-5BE86B3650FC}"/>
                </a:ext>
              </a:extLst>
            </p:cNvPr>
            <p:cNvSpPr txBox="1"/>
            <p:nvPr/>
          </p:nvSpPr>
          <p:spPr>
            <a:xfrm>
              <a:off x="8438606" y="1850182"/>
              <a:ext cx="496389" cy="369332"/>
            </a:xfrm>
            <a:prstGeom prst="rect">
              <a:avLst/>
            </a:prstGeom>
            <a:noFill/>
          </p:spPr>
          <p:txBody>
            <a:bodyPr wrap="square" rtlCol="0">
              <a:spAutoFit/>
            </a:bodyPr>
            <a:lstStyle/>
            <a:p>
              <a:r>
                <a:rPr lang="en-US" dirty="0">
                  <a:solidFill>
                    <a:srgbClr val="FF0000"/>
                  </a:solidFill>
                </a:rPr>
                <a:t>a</a:t>
              </a:r>
              <a:r>
                <a:rPr lang="en-US" baseline="-25000" dirty="0">
                  <a:solidFill>
                    <a:srgbClr val="FF0000"/>
                  </a:solidFill>
                </a:rPr>
                <a:t>1</a:t>
              </a:r>
            </a:p>
          </p:txBody>
        </p:sp>
      </p:grpSp>
      <p:pic>
        <p:nvPicPr>
          <p:cNvPr id="8" name="Picture 7">
            <a:extLst>
              <a:ext uri="{FF2B5EF4-FFF2-40B4-BE49-F238E27FC236}">
                <a16:creationId xmlns:a16="http://schemas.microsoft.com/office/drawing/2014/main" id="{7E1C8342-8235-4CE7-8101-1472DD5E246F}"/>
              </a:ext>
            </a:extLst>
          </p:cNvPr>
          <p:cNvPicPr>
            <a:picLocks noChangeAspect="1"/>
          </p:cNvPicPr>
          <p:nvPr/>
        </p:nvPicPr>
        <p:blipFill>
          <a:blip r:embed="rId3"/>
          <a:stretch>
            <a:fillRect/>
          </a:stretch>
        </p:blipFill>
        <p:spPr>
          <a:xfrm>
            <a:off x="184109" y="1491898"/>
            <a:ext cx="4840737" cy="4904995"/>
          </a:xfrm>
          <a:prstGeom prst="rect">
            <a:avLst/>
          </a:prstGeom>
        </p:spPr>
      </p:pic>
      <p:sp>
        <p:nvSpPr>
          <p:cNvPr id="10" name="TextBox 9">
            <a:extLst>
              <a:ext uri="{FF2B5EF4-FFF2-40B4-BE49-F238E27FC236}">
                <a16:creationId xmlns:a16="http://schemas.microsoft.com/office/drawing/2014/main" id="{C1F1DE37-404E-4FEE-A38C-997A1800EA44}"/>
              </a:ext>
            </a:extLst>
          </p:cNvPr>
          <p:cNvSpPr txBox="1"/>
          <p:nvPr/>
        </p:nvSpPr>
        <p:spPr>
          <a:xfrm>
            <a:off x="6480535" y="1380355"/>
            <a:ext cx="3752036" cy="369332"/>
          </a:xfrm>
          <a:prstGeom prst="rect">
            <a:avLst/>
          </a:prstGeom>
          <a:noFill/>
        </p:spPr>
        <p:txBody>
          <a:bodyPr wrap="square" rtlCol="0">
            <a:spAutoFit/>
          </a:bodyPr>
          <a:lstStyle/>
          <a:p>
            <a:r>
              <a:rPr lang="en-US" dirty="0"/>
              <a:t>Network: Consolidation A -&gt; a1 -&gt; B</a:t>
            </a:r>
          </a:p>
        </p:txBody>
      </p:sp>
      <p:sp>
        <p:nvSpPr>
          <p:cNvPr id="11" name="TextBox 10">
            <a:extLst>
              <a:ext uri="{FF2B5EF4-FFF2-40B4-BE49-F238E27FC236}">
                <a16:creationId xmlns:a16="http://schemas.microsoft.com/office/drawing/2014/main" id="{9B6A2BAB-AA23-483E-984A-5D24A8666E83}"/>
              </a:ext>
            </a:extLst>
          </p:cNvPr>
          <p:cNvSpPr txBox="1"/>
          <p:nvPr/>
        </p:nvSpPr>
        <p:spPr>
          <a:xfrm>
            <a:off x="597895" y="1054174"/>
            <a:ext cx="3752036" cy="369332"/>
          </a:xfrm>
          <a:prstGeom prst="rect">
            <a:avLst/>
          </a:prstGeom>
          <a:noFill/>
        </p:spPr>
        <p:txBody>
          <a:bodyPr wrap="square" rtlCol="0">
            <a:spAutoFit/>
          </a:bodyPr>
          <a:lstStyle/>
          <a:p>
            <a:r>
              <a:rPr lang="en-US" dirty="0"/>
              <a:t>Program log file</a:t>
            </a:r>
          </a:p>
        </p:txBody>
      </p:sp>
    </p:spTree>
    <p:extLst>
      <p:ext uri="{BB962C8B-B14F-4D97-AF65-F5344CB8AC3E}">
        <p14:creationId xmlns:p14="http://schemas.microsoft.com/office/powerpoint/2010/main" val="2998103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895B-E43D-4337-94AB-D4D7192E566F}"/>
              </a:ext>
            </a:extLst>
          </p:cNvPr>
          <p:cNvSpPr>
            <a:spLocks noGrp="1"/>
          </p:cNvSpPr>
          <p:nvPr>
            <p:ph type="title"/>
          </p:nvPr>
        </p:nvSpPr>
        <p:spPr>
          <a:xfrm>
            <a:off x="0" y="0"/>
            <a:ext cx="10515600" cy="583474"/>
          </a:xfrm>
        </p:spPr>
        <p:txBody>
          <a:bodyPr>
            <a:normAutofit fontScale="90000"/>
          </a:bodyPr>
          <a:lstStyle/>
          <a:p>
            <a:r>
              <a:rPr lang="en-US" dirty="0"/>
              <a:t>Program Insights:</a:t>
            </a:r>
          </a:p>
        </p:txBody>
      </p:sp>
      <p:grpSp>
        <p:nvGrpSpPr>
          <p:cNvPr id="9" name="Group 8">
            <a:extLst>
              <a:ext uri="{FF2B5EF4-FFF2-40B4-BE49-F238E27FC236}">
                <a16:creationId xmlns:a16="http://schemas.microsoft.com/office/drawing/2014/main" id="{799D3D1D-F0D2-4C5B-92FF-E853AD89D782}"/>
              </a:ext>
            </a:extLst>
          </p:cNvPr>
          <p:cNvGrpSpPr/>
          <p:nvPr/>
        </p:nvGrpSpPr>
        <p:grpSpPr>
          <a:xfrm>
            <a:off x="5517311" y="1491898"/>
            <a:ext cx="6185781" cy="4770706"/>
            <a:chOff x="5733078" y="-159570"/>
            <a:chExt cx="5607458" cy="4115192"/>
          </a:xfrm>
        </p:grpSpPr>
        <p:pic>
          <p:nvPicPr>
            <p:cNvPr id="4" name="Picture 3">
              <a:extLst>
                <a:ext uri="{FF2B5EF4-FFF2-40B4-BE49-F238E27FC236}">
                  <a16:creationId xmlns:a16="http://schemas.microsoft.com/office/drawing/2014/main" id="{87CD3CDD-AA84-40BE-83EC-B2F05BF624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33078" y="-159570"/>
              <a:ext cx="5607458" cy="4115192"/>
            </a:xfrm>
            <a:prstGeom prst="rect">
              <a:avLst/>
            </a:prstGeom>
            <a:ln>
              <a:solidFill>
                <a:srgbClr val="7030A0"/>
              </a:solidFill>
            </a:ln>
          </p:spPr>
        </p:pic>
        <p:sp>
          <p:nvSpPr>
            <p:cNvPr id="5" name="TextBox 4">
              <a:extLst>
                <a:ext uri="{FF2B5EF4-FFF2-40B4-BE49-F238E27FC236}">
                  <a16:creationId xmlns:a16="http://schemas.microsoft.com/office/drawing/2014/main" id="{ED746FBF-4B14-428B-95EA-768E9A5B73FF}"/>
                </a:ext>
              </a:extLst>
            </p:cNvPr>
            <p:cNvSpPr txBox="1"/>
            <p:nvPr/>
          </p:nvSpPr>
          <p:spPr>
            <a:xfrm>
              <a:off x="7191124" y="3311530"/>
              <a:ext cx="496389" cy="369332"/>
            </a:xfrm>
            <a:prstGeom prst="rect">
              <a:avLst/>
            </a:prstGeom>
            <a:noFill/>
          </p:spPr>
          <p:txBody>
            <a:bodyPr wrap="square" rtlCol="0">
              <a:spAutoFit/>
            </a:bodyPr>
            <a:lstStyle/>
            <a:p>
              <a:r>
                <a:rPr lang="en-US" dirty="0">
                  <a:solidFill>
                    <a:srgbClr val="FF0000"/>
                  </a:solidFill>
                </a:rPr>
                <a:t>A</a:t>
              </a:r>
            </a:p>
          </p:txBody>
        </p:sp>
        <p:sp>
          <p:nvSpPr>
            <p:cNvPr id="6" name="TextBox 5">
              <a:extLst>
                <a:ext uri="{FF2B5EF4-FFF2-40B4-BE49-F238E27FC236}">
                  <a16:creationId xmlns:a16="http://schemas.microsoft.com/office/drawing/2014/main" id="{A8339C7E-08C0-4988-B95E-814DFD8ED93E}"/>
                </a:ext>
              </a:extLst>
            </p:cNvPr>
            <p:cNvSpPr txBox="1"/>
            <p:nvPr/>
          </p:nvSpPr>
          <p:spPr>
            <a:xfrm>
              <a:off x="9439489" y="240047"/>
              <a:ext cx="496389" cy="369332"/>
            </a:xfrm>
            <a:prstGeom prst="rect">
              <a:avLst/>
            </a:prstGeom>
            <a:noFill/>
          </p:spPr>
          <p:txBody>
            <a:bodyPr wrap="square" rtlCol="0">
              <a:spAutoFit/>
            </a:bodyPr>
            <a:lstStyle/>
            <a:p>
              <a:r>
                <a:rPr lang="en-US" dirty="0">
                  <a:solidFill>
                    <a:srgbClr val="FF0000"/>
                  </a:solidFill>
                </a:rPr>
                <a:t>B</a:t>
              </a:r>
            </a:p>
          </p:txBody>
        </p:sp>
        <p:sp>
          <p:nvSpPr>
            <p:cNvPr id="7" name="TextBox 6">
              <a:extLst>
                <a:ext uri="{FF2B5EF4-FFF2-40B4-BE49-F238E27FC236}">
                  <a16:creationId xmlns:a16="http://schemas.microsoft.com/office/drawing/2014/main" id="{6B11F739-AC7D-4C97-9D76-5BE86B3650FC}"/>
                </a:ext>
              </a:extLst>
            </p:cNvPr>
            <p:cNvSpPr txBox="1"/>
            <p:nvPr/>
          </p:nvSpPr>
          <p:spPr>
            <a:xfrm>
              <a:off x="7814950" y="3204605"/>
              <a:ext cx="496389" cy="369332"/>
            </a:xfrm>
            <a:prstGeom prst="rect">
              <a:avLst/>
            </a:prstGeom>
            <a:noFill/>
          </p:spPr>
          <p:txBody>
            <a:bodyPr wrap="square" rtlCol="0">
              <a:spAutoFit/>
            </a:bodyPr>
            <a:lstStyle/>
            <a:p>
              <a:r>
                <a:rPr lang="en-US" dirty="0">
                  <a:solidFill>
                    <a:srgbClr val="FF0000"/>
                  </a:solidFill>
                </a:rPr>
                <a:t>a</a:t>
              </a:r>
              <a:r>
                <a:rPr lang="en-US" baseline="-25000" dirty="0">
                  <a:solidFill>
                    <a:srgbClr val="FF0000"/>
                  </a:solidFill>
                </a:rPr>
                <a:t>1</a:t>
              </a:r>
            </a:p>
          </p:txBody>
        </p:sp>
      </p:grpSp>
      <p:pic>
        <p:nvPicPr>
          <p:cNvPr id="8" name="Picture 7">
            <a:extLst>
              <a:ext uri="{FF2B5EF4-FFF2-40B4-BE49-F238E27FC236}">
                <a16:creationId xmlns:a16="http://schemas.microsoft.com/office/drawing/2014/main" id="{7E1C8342-8235-4CE7-8101-1472DD5E24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34887" y="1181414"/>
            <a:ext cx="3616899" cy="5281496"/>
          </a:xfrm>
          <a:prstGeom prst="rect">
            <a:avLst/>
          </a:prstGeom>
          <a:ln>
            <a:solidFill>
              <a:srgbClr val="0070C0"/>
            </a:solidFill>
          </a:ln>
        </p:spPr>
      </p:pic>
      <p:sp>
        <p:nvSpPr>
          <p:cNvPr id="10" name="TextBox 9">
            <a:extLst>
              <a:ext uri="{FF2B5EF4-FFF2-40B4-BE49-F238E27FC236}">
                <a16:creationId xmlns:a16="http://schemas.microsoft.com/office/drawing/2014/main" id="{C1F1DE37-404E-4FEE-A38C-997A1800EA44}"/>
              </a:ext>
            </a:extLst>
          </p:cNvPr>
          <p:cNvSpPr txBox="1"/>
          <p:nvPr/>
        </p:nvSpPr>
        <p:spPr>
          <a:xfrm>
            <a:off x="6651225" y="1067162"/>
            <a:ext cx="3982100" cy="369332"/>
          </a:xfrm>
          <a:prstGeom prst="rect">
            <a:avLst/>
          </a:prstGeom>
          <a:noFill/>
        </p:spPr>
        <p:txBody>
          <a:bodyPr wrap="square" rtlCol="0">
            <a:spAutoFit/>
          </a:bodyPr>
          <a:lstStyle/>
          <a:p>
            <a:r>
              <a:rPr lang="en-US" dirty="0"/>
              <a:t>Network: Overpass A -&gt; (a1 … a6) -&gt; B</a:t>
            </a:r>
          </a:p>
        </p:txBody>
      </p:sp>
      <p:sp>
        <p:nvSpPr>
          <p:cNvPr id="11" name="TextBox 10">
            <a:extLst>
              <a:ext uri="{FF2B5EF4-FFF2-40B4-BE49-F238E27FC236}">
                <a16:creationId xmlns:a16="http://schemas.microsoft.com/office/drawing/2014/main" id="{9B6A2BAB-AA23-483E-984A-5D24A8666E83}"/>
              </a:ext>
            </a:extLst>
          </p:cNvPr>
          <p:cNvSpPr txBox="1"/>
          <p:nvPr/>
        </p:nvSpPr>
        <p:spPr>
          <a:xfrm>
            <a:off x="121365" y="728333"/>
            <a:ext cx="5663567" cy="646331"/>
          </a:xfrm>
          <a:prstGeom prst="rect">
            <a:avLst/>
          </a:prstGeom>
          <a:noFill/>
        </p:spPr>
        <p:txBody>
          <a:bodyPr wrap="square" rtlCol="0">
            <a:spAutoFit/>
          </a:bodyPr>
          <a:lstStyle/>
          <a:p>
            <a:r>
              <a:rPr lang="en-US" dirty="0"/>
              <a:t>Program log file: Identifies and classifies various types of intersections  </a:t>
            </a:r>
          </a:p>
        </p:txBody>
      </p:sp>
      <p:sp>
        <p:nvSpPr>
          <p:cNvPr id="12" name="TextBox 11">
            <a:extLst>
              <a:ext uri="{FF2B5EF4-FFF2-40B4-BE49-F238E27FC236}">
                <a16:creationId xmlns:a16="http://schemas.microsoft.com/office/drawing/2014/main" id="{03A75118-9911-46FF-B008-BB1B5324A631}"/>
              </a:ext>
            </a:extLst>
          </p:cNvPr>
          <p:cNvSpPr txBox="1"/>
          <p:nvPr/>
        </p:nvSpPr>
        <p:spPr>
          <a:xfrm>
            <a:off x="8522746" y="5289246"/>
            <a:ext cx="547584" cy="369332"/>
          </a:xfrm>
          <a:prstGeom prst="rect">
            <a:avLst/>
          </a:prstGeom>
          <a:noFill/>
        </p:spPr>
        <p:txBody>
          <a:bodyPr wrap="square" rtlCol="0">
            <a:spAutoFit/>
          </a:bodyPr>
          <a:lstStyle/>
          <a:p>
            <a:r>
              <a:rPr lang="en-US" dirty="0">
                <a:solidFill>
                  <a:srgbClr val="FF0000"/>
                </a:solidFill>
              </a:rPr>
              <a:t>a2</a:t>
            </a:r>
            <a:endParaRPr lang="en-US" baseline="-25000" dirty="0">
              <a:solidFill>
                <a:srgbClr val="FF0000"/>
              </a:solidFill>
            </a:endParaRPr>
          </a:p>
        </p:txBody>
      </p:sp>
      <p:pic>
        <p:nvPicPr>
          <p:cNvPr id="3" name="Picture 2">
            <a:extLst>
              <a:ext uri="{FF2B5EF4-FFF2-40B4-BE49-F238E27FC236}">
                <a16:creationId xmlns:a16="http://schemas.microsoft.com/office/drawing/2014/main" id="{1C0D2B43-9B7A-4B7D-B23A-A02D9D1A0C84}"/>
              </a:ext>
            </a:extLst>
          </p:cNvPr>
          <p:cNvPicPr>
            <a:picLocks noChangeAspect="1"/>
          </p:cNvPicPr>
          <p:nvPr/>
        </p:nvPicPr>
        <p:blipFill>
          <a:blip r:embed="rId4"/>
          <a:stretch>
            <a:fillRect/>
          </a:stretch>
        </p:blipFill>
        <p:spPr>
          <a:xfrm>
            <a:off x="868594" y="1786142"/>
            <a:ext cx="3918783" cy="4676768"/>
          </a:xfrm>
          <a:prstGeom prst="rect">
            <a:avLst/>
          </a:prstGeom>
          <a:ln>
            <a:solidFill>
              <a:schemeClr val="bg1"/>
            </a:solidFill>
          </a:ln>
        </p:spPr>
      </p:pic>
      <p:pic>
        <p:nvPicPr>
          <p:cNvPr id="13" name="Picture 12">
            <a:extLst>
              <a:ext uri="{FF2B5EF4-FFF2-40B4-BE49-F238E27FC236}">
                <a16:creationId xmlns:a16="http://schemas.microsoft.com/office/drawing/2014/main" id="{32C594F0-C469-47EB-BEC4-6D47F309B013}"/>
              </a:ext>
            </a:extLst>
          </p:cNvPr>
          <p:cNvPicPr>
            <a:picLocks noChangeAspect="1"/>
          </p:cNvPicPr>
          <p:nvPr/>
        </p:nvPicPr>
        <p:blipFill>
          <a:blip r:embed="rId5"/>
          <a:stretch>
            <a:fillRect/>
          </a:stretch>
        </p:blipFill>
        <p:spPr>
          <a:xfrm>
            <a:off x="302298" y="2444301"/>
            <a:ext cx="4037609" cy="4297680"/>
          </a:xfrm>
          <a:prstGeom prst="rect">
            <a:avLst/>
          </a:prstGeom>
          <a:ln>
            <a:solidFill>
              <a:schemeClr val="bg1"/>
            </a:solidFill>
          </a:ln>
        </p:spPr>
      </p:pic>
      <p:sp>
        <p:nvSpPr>
          <p:cNvPr id="14" name="Rectangle 13">
            <a:extLst>
              <a:ext uri="{FF2B5EF4-FFF2-40B4-BE49-F238E27FC236}">
                <a16:creationId xmlns:a16="http://schemas.microsoft.com/office/drawing/2014/main" id="{2D3C6C59-CBCC-473E-A6ED-B7EA8BA6D0CD}"/>
              </a:ext>
            </a:extLst>
          </p:cNvPr>
          <p:cNvSpPr/>
          <p:nvPr/>
        </p:nvSpPr>
        <p:spPr>
          <a:xfrm>
            <a:off x="302298" y="2888291"/>
            <a:ext cx="2667325" cy="18584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BF2945F-05C7-465A-B3D5-95A2DCACB531}"/>
              </a:ext>
            </a:extLst>
          </p:cNvPr>
          <p:cNvSpPr/>
          <p:nvPr/>
        </p:nvSpPr>
        <p:spPr>
          <a:xfrm>
            <a:off x="943894" y="1985563"/>
            <a:ext cx="1912515" cy="16991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CDBDDDD-B335-4FC8-8F1C-3D9A359AC45E}"/>
              </a:ext>
            </a:extLst>
          </p:cNvPr>
          <p:cNvSpPr/>
          <p:nvPr/>
        </p:nvSpPr>
        <p:spPr>
          <a:xfrm>
            <a:off x="1796928" y="1423674"/>
            <a:ext cx="2667325" cy="18584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3492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7F43DC1-312A-4EA2-87F0-10ECC0D03AD1}"/>
              </a:ext>
            </a:extLst>
          </p:cNvPr>
          <p:cNvPicPr>
            <a:picLocks noChangeAspect="1"/>
          </p:cNvPicPr>
          <p:nvPr/>
        </p:nvPicPr>
        <p:blipFill>
          <a:blip r:embed="rId2"/>
          <a:stretch>
            <a:fillRect/>
          </a:stretch>
        </p:blipFill>
        <p:spPr>
          <a:xfrm>
            <a:off x="5257800" y="-34004"/>
            <a:ext cx="6892077" cy="6858000"/>
          </a:xfrm>
          <a:prstGeom prst="rect">
            <a:avLst/>
          </a:prstGeom>
        </p:spPr>
      </p:pic>
      <p:sp>
        <p:nvSpPr>
          <p:cNvPr id="2" name="Title 1">
            <a:extLst>
              <a:ext uri="{FF2B5EF4-FFF2-40B4-BE49-F238E27FC236}">
                <a16:creationId xmlns:a16="http://schemas.microsoft.com/office/drawing/2014/main" id="{3DC7895B-E43D-4337-94AB-D4D7192E566F}"/>
              </a:ext>
            </a:extLst>
          </p:cNvPr>
          <p:cNvSpPr>
            <a:spLocks noGrp="1"/>
          </p:cNvSpPr>
          <p:nvPr>
            <p:ph type="title"/>
          </p:nvPr>
        </p:nvSpPr>
        <p:spPr>
          <a:xfrm>
            <a:off x="0" y="0"/>
            <a:ext cx="10515600" cy="583474"/>
          </a:xfrm>
        </p:spPr>
        <p:txBody>
          <a:bodyPr>
            <a:normAutofit fontScale="90000"/>
          </a:bodyPr>
          <a:lstStyle/>
          <a:p>
            <a:r>
              <a:rPr lang="en-US" dirty="0"/>
              <a:t>Program Insights:</a:t>
            </a:r>
          </a:p>
        </p:txBody>
      </p:sp>
      <p:sp>
        <p:nvSpPr>
          <p:cNvPr id="10" name="TextBox 9">
            <a:extLst>
              <a:ext uri="{FF2B5EF4-FFF2-40B4-BE49-F238E27FC236}">
                <a16:creationId xmlns:a16="http://schemas.microsoft.com/office/drawing/2014/main" id="{C1F1DE37-404E-4FEE-A38C-997A1800EA44}"/>
              </a:ext>
            </a:extLst>
          </p:cNvPr>
          <p:cNvSpPr txBox="1"/>
          <p:nvPr/>
        </p:nvSpPr>
        <p:spPr>
          <a:xfrm>
            <a:off x="597895" y="1547902"/>
            <a:ext cx="3725665" cy="1600438"/>
          </a:xfrm>
          <a:prstGeom prst="rect">
            <a:avLst/>
          </a:prstGeom>
          <a:noFill/>
        </p:spPr>
        <p:txBody>
          <a:bodyPr wrap="square" rtlCol="0">
            <a:spAutoFit/>
          </a:bodyPr>
          <a:lstStyle/>
          <a:p>
            <a:r>
              <a:rPr lang="en-US" sz="1400" b="1" u="sng" dirty="0"/>
              <a:t>Tool Comparison:</a:t>
            </a:r>
          </a:p>
          <a:p>
            <a:pPr marL="342900" indent="-342900">
              <a:buFont typeface="+mj-lt"/>
              <a:buAutoNum type="arabicPeriod"/>
            </a:pPr>
            <a:r>
              <a:rPr lang="en-US" sz="1400" dirty="0"/>
              <a:t>About 6,908 CUBE links are further consolidated to 3,470 links in the new tool.</a:t>
            </a:r>
          </a:p>
          <a:p>
            <a:pPr marL="342900" indent="-342900">
              <a:buFont typeface="+mj-lt"/>
              <a:buAutoNum type="arabicPeriod"/>
            </a:pPr>
            <a:endParaRPr lang="en-US" sz="1400" dirty="0"/>
          </a:p>
          <a:p>
            <a:pPr marL="342900" indent="-342900">
              <a:buFont typeface="+mj-lt"/>
              <a:buAutoNum type="arabicPeriod"/>
            </a:pPr>
            <a:r>
              <a:rPr lang="en-US" sz="1400" dirty="0"/>
              <a:t>Due to duplicate nodes, there are 7230 links that show up with different A-Bs while same geometry</a:t>
            </a:r>
          </a:p>
        </p:txBody>
      </p:sp>
      <p:pic>
        <p:nvPicPr>
          <p:cNvPr id="3" name="Picture 2">
            <a:extLst>
              <a:ext uri="{FF2B5EF4-FFF2-40B4-BE49-F238E27FC236}">
                <a16:creationId xmlns:a16="http://schemas.microsoft.com/office/drawing/2014/main" id="{D1545A88-4E5B-4EFB-80B2-E8C1BDA74D34}"/>
              </a:ext>
            </a:extLst>
          </p:cNvPr>
          <p:cNvPicPr>
            <a:picLocks noChangeAspect="1"/>
          </p:cNvPicPr>
          <p:nvPr/>
        </p:nvPicPr>
        <p:blipFill>
          <a:blip r:embed="rId3"/>
          <a:stretch>
            <a:fillRect/>
          </a:stretch>
        </p:blipFill>
        <p:spPr>
          <a:xfrm>
            <a:off x="6001810" y="1834400"/>
            <a:ext cx="2626450" cy="1246223"/>
          </a:xfrm>
          <a:prstGeom prst="rect">
            <a:avLst/>
          </a:prstGeom>
        </p:spPr>
      </p:pic>
    </p:spTree>
    <p:extLst>
      <p:ext uri="{BB962C8B-B14F-4D97-AF65-F5344CB8AC3E}">
        <p14:creationId xmlns:p14="http://schemas.microsoft.com/office/powerpoint/2010/main" val="8479258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895B-E43D-4337-94AB-D4D7192E566F}"/>
              </a:ext>
            </a:extLst>
          </p:cNvPr>
          <p:cNvSpPr>
            <a:spLocks noGrp="1"/>
          </p:cNvSpPr>
          <p:nvPr>
            <p:ph type="title"/>
          </p:nvPr>
        </p:nvSpPr>
        <p:spPr>
          <a:xfrm>
            <a:off x="0" y="0"/>
            <a:ext cx="10515600" cy="583474"/>
          </a:xfrm>
        </p:spPr>
        <p:txBody>
          <a:bodyPr>
            <a:normAutofit fontScale="90000"/>
          </a:bodyPr>
          <a:lstStyle/>
          <a:p>
            <a:r>
              <a:rPr lang="en-US" dirty="0"/>
              <a:t>Program Insights:</a:t>
            </a:r>
          </a:p>
        </p:txBody>
      </p:sp>
      <p:pic>
        <p:nvPicPr>
          <p:cNvPr id="4" name="Picture 3">
            <a:extLst>
              <a:ext uri="{FF2B5EF4-FFF2-40B4-BE49-F238E27FC236}">
                <a16:creationId xmlns:a16="http://schemas.microsoft.com/office/drawing/2014/main" id="{7CF14740-9712-422B-B5A0-C5A8FC383047}"/>
              </a:ext>
            </a:extLst>
          </p:cNvPr>
          <p:cNvPicPr>
            <a:picLocks noChangeAspect="1"/>
          </p:cNvPicPr>
          <p:nvPr/>
        </p:nvPicPr>
        <p:blipFill>
          <a:blip r:embed="rId2"/>
          <a:stretch>
            <a:fillRect/>
          </a:stretch>
        </p:blipFill>
        <p:spPr>
          <a:xfrm>
            <a:off x="555316" y="1128651"/>
            <a:ext cx="5446494" cy="5122298"/>
          </a:xfrm>
          <a:prstGeom prst="rect">
            <a:avLst/>
          </a:prstGeom>
          <a:ln>
            <a:solidFill>
              <a:schemeClr val="tx1"/>
            </a:solidFill>
          </a:ln>
        </p:spPr>
      </p:pic>
      <p:pic>
        <p:nvPicPr>
          <p:cNvPr id="5" name="Picture 4">
            <a:extLst>
              <a:ext uri="{FF2B5EF4-FFF2-40B4-BE49-F238E27FC236}">
                <a16:creationId xmlns:a16="http://schemas.microsoft.com/office/drawing/2014/main" id="{FAD5123B-3B4B-42CF-9431-164A40DC5D93}"/>
              </a:ext>
            </a:extLst>
          </p:cNvPr>
          <p:cNvPicPr>
            <a:picLocks noChangeAspect="1"/>
          </p:cNvPicPr>
          <p:nvPr/>
        </p:nvPicPr>
        <p:blipFill>
          <a:blip r:embed="rId3"/>
          <a:stretch>
            <a:fillRect/>
          </a:stretch>
        </p:blipFill>
        <p:spPr>
          <a:xfrm>
            <a:off x="6641493" y="1330200"/>
            <a:ext cx="2066805" cy="1811012"/>
          </a:xfrm>
          <a:prstGeom prst="rect">
            <a:avLst/>
          </a:prstGeom>
        </p:spPr>
      </p:pic>
      <p:sp>
        <p:nvSpPr>
          <p:cNvPr id="8" name="TextBox 7">
            <a:extLst>
              <a:ext uri="{FF2B5EF4-FFF2-40B4-BE49-F238E27FC236}">
                <a16:creationId xmlns:a16="http://schemas.microsoft.com/office/drawing/2014/main" id="{C08A4703-D643-4D6F-A51A-E4A3E9E51DAD}"/>
              </a:ext>
            </a:extLst>
          </p:cNvPr>
          <p:cNvSpPr txBox="1"/>
          <p:nvPr/>
        </p:nvSpPr>
        <p:spPr>
          <a:xfrm>
            <a:off x="6641493" y="3429000"/>
            <a:ext cx="3725665" cy="1384995"/>
          </a:xfrm>
          <a:prstGeom prst="rect">
            <a:avLst/>
          </a:prstGeom>
          <a:noFill/>
        </p:spPr>
        <p:txBody>
          <a:bodyPr wrap="square" rtlCol="0">
            <a:spAutoFit/>
          </a:bodyPr>
          <a:lstStyle/>
          <a:p>
            <a:r>
              <a:rPr lang="en-US" sz="1400" b="1" u="sng" dirty="0"/>
              <a:t>Tool Comparison:</a:t>
            </a:r>
          </a:p>
          <a:p>
            <a:pPr marL="342900" indent="-342900">
              <a:buFont typeface="+mj-lt"/>
              <a:buAutoNum type="arabicPeriod"/>
            </a:pPr>
            <a:r>
              <a:rPr lang="en-US" sz="1400" dirty="0"/>
              <a:t>Red and blues are two segments in the current tool (CUBE base links)</a:t>
            </a:r>
          </a:p>
          <a:p>
            <a:pPr marL="342900" indent="-342900">
              <a:buFont typeface="+mj-lt"/>
              <a:buAutoNum type="arabicPeriod"/>
            </a:pPr>
            <a:r>
              <a:rPr lang="en-US" sz="1400" dirty="0"/>
              <a:t>The new MTO tool merges both as it see fit</a:t>
            </a:r>
          </a:p>
          <a:p>
            <a:pPr marL="342900" indent="-342900">
              <a:buFont typeface="+mj-lt"/>
              <a:buAutoNum type="arabicPeriod"/>
            </a:pPr>
            <a:endParaRPr lang="en-US" sz="1400" dirty="0"/>
          </a:p>
          <a:p>
            <a:endParaRPr lang="en-US" sz="1400" dirty="0"/>
          </a:p>
        </p:txBody>
      </p:sp>
    </p:spTree>
    <p:extLst>
      <p:ext uri="{BB962C8B-B14F-4D97-AF65-F5344CB8AC3E}">
        <p14:creationId xmlns:p14="http://schemas.microsoft.com/office/powerpoint/2010/main" val="209333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895B-E43D-4337-94AB-D4D7192E566F}"/>
              </a:ext>
            </a:extLst>
          </p:cNvPr>
          <p:cNvSpPr>
            <a:spLocks noGrp="1"/>
          </p:cNvSpPr>
          <p:nvPr>
            <p:ph type="title"/>
          </p:nvPr>
        </p:nvSpPr>
        <p:spPr>
          <a:xfrm>
            <a:off x="0" y="0"/>
            <a:ext cx="10515600" cy="583474"/>
          </a:xfrm>
        </p:spPr>
        <p:txBody>
          <a:bodyPr>
            <a:normAutofit fontScale="90000"/>
          </a:bodyPr>
          <a:lstStyle/>
          <a:p>
            <a:r>
              <a:rPr lang="en-US" dirty="0"/>
              <a:t>Program Insights:</a:t>
            </a:r>
          </a:p>
        </p:txBody>
      </p:sp>
      <p:pic>
        <p:nvPicPr>
          <p:cNvPr id="4" name="Picture 3">
            <a:extLst>
              <a:ext uri="{FF2B5EF4-FFF2-40B4-BE49-F238E27FC236}">
                <a16:creationId xmlns:a16="http://schemas.microsoft.com/office/drawing/2014/main" id="{7CF14740-9712-422B-B5A0-C5A8FC383047}"/>
              </a:ext>
            </a:extLst>
          </p:cNvPr>
          <p:cNvPicPr>
            <a:picLocks noChangeAspect="1"/>
          </p:cNvPicPr>
          <p:nvPr/>
        </p:nvPicPr>
        <p:blipFill rotWithShape="1">
          <a:blip r:embed="rId2">
            <a:extLst>
              <a:ext uri="{28A0092B-C50C-407E-A947-70E740481C1C}">
                <a14:useLocalDpi xmlns:a14="http://schemas.microsoft.com/office/drawing/2010/main" val="0"/>
              </a:ext>
            </a:extLst>
          </a:blip>
          <a:srcRect r="1295"/>
          <a:stretch/>
        </p:blipFill>
        <p:spPr>
          <a:xfrm>
            <a:off x="129661" y="1275971"/>
            <a:ext cx="5966340" cy="4611023"/>
          </a:xfrm>
          <a:prstGeom prst="rect">
            <a:avLst/>
          </a:prstGeom>
          <a:ln w="38100">
            <a:solidFill>
              <a:schemeClr val="tx1"/>
            </a:solidFill>
          </a:ln>
        </p:spPr>
      </p:pic>
      <p:pic>
        <p:nvPicPr>
          <p:cNvPr id="5" name="Picture 4">
            <a:extLst>
              <a:ext uri="{FF2B5EF4-FFF2-40B4-BE49-F238E27FC236}">
                <a16:creationId xmlns:a16="http://schemas.microsoft.com/office/drawing/2014/main" id="{FAD5123B-3B4B-42CF-9431-164A40DC5D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4446" y="1301326"/>
            <a:ext cx="2066805" cy="1433946"/>
          </a:xfrm>
          <a:prstGeom prst="rect">
            <a:avLst/>
          </a:prstGeom>
          <a:ln>
            <a:solidFill>
              <a:schemeClr val="tx1"/>
            </a:solidFill>
          </a:ln>
        </p:spPr>
      </p:pic>
      <p:sp>
        <p:nvSpPr>
          <p:cNvPr id="8" name="TextBox 7">
            <a:extLst>
              <a:ext uri="{FF2B5EF4-FFF2-40B4-BE49-F238E27FC236}">
                <a16:creationId xmlns:a16="http://schemas.microsoft.com/office/drawing/2014/main" id="{C08A4703-D643-4D6F-A51A-E4A3E9E51DAD}"/>
              </a:ext>
            </a:extLst>
          </p:cNvPr>
          <p:cNvSpPr txBox="1"/>
          <p:nvPr/>
        </p:nvSpPr>
        <p:spPr>
          <a:xfrm>
            <a:off x="1329263" y="857076"/>
            <a:ext cx="3725665" cy="307777"/>
          </a:xfrm>
          <a:prstGeom prst="rect">
            <a:avLst/>
          </a:prstGeom>
          <a:noFill/>
        </p:spPr>
        <p:txBody>
          <a:bodyPr wrap="square" rtlCol="0">
            <a:spAutoFit/>
          </a:bodyPr>
          <a:lstStyle/>
          <a:p>
            <a:r>
              <a:rPr lang="en-US" sz="1400" b="1" u="sng" dirty="0"/>
              <a:t>Current Tool: </a:t>
            </a:r>
            <a:r>
              <a:rPr lang="en-US" sz="1400" b="1" u="sng" dirty="0">
                <a:solidFill>
                  <a:srgbClr val="FF0000"/>
                </a:solidFill>
              </a:rPr>
              <a:t>Multiple</a:t>
            </a:r>
            <a:r>
              <a:rPr lang="en-US" sz="1400" b="1" u="sng" dirty="0"/>
              <a:t> Overpass Segments</a:t>
            </a:r>
            <a:endParaRPr lang="en-US" sz="1400" dirty="0"/>
          </a:p>
        </p:txBody>
      </p:sp>
      <p:pic>
        <p:nvPicPr>
          <p:cNvPr id="7" name="Picture 6">
            <a:extLst>
              <a:ext uri="{FF2B5EF4-FFF2-40B4-BE49-F238E27FC236}">
                <a16:creationId xmlns:a16="http://schemas.microsoft.com/office/drawing/2014/main" id="{869C6B9E-B925-47C3-A620-A1ED21EB4C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43652" y="1275972"/>
            <a:ext cx="6180980" cy="4611022"/>
          </a:xfrm>
          <a:prstGeom prst="rect">
            <a:avLst/>
          </a:prstGeom>
          <a:ln w="38100">
            <a:solidFill>
              <a:schemeClr val="tx1"/>
            </a:solidFill>
          </a:ln>
        </p:spPr>
      </p:pic>
      <p:pic>
        <p:nvPicPr>
          <p:cNvPr id="6" name="Picture 5">
            <a:extLst>
              <a:ext uri="{FF2B5EF4-FFF2-40B4-BE49-F238E27FC236}">
                <a16:creationId xmlns:a16="http://schemas.microsoft.com/office/drawing/2014/main" id="{B0944D9A-160F-4309-9291-A177DF9AC7A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04612" y="1301326"/>
            <a:ext cx="2247900" cy="786765"/>
          </a:xfrm>
          <a:prstGeom prst="rect">
            <a:avLst/>
          </a:prstGeom>
          <a:ln>
            <a:solidFill>
              <a:schemeClr val="tx1"/>
            </a:solidFill>
          </a:ln>
        </p:spPr>
      </p:pic>
      <p:sp>
        <p:nvSpPr>
          <p:cNvPr id="9" name="TextBox 8">
            <a:extLst>
              <a:ext uri="{FF2B5EF4-FFF2-40B4-BE49-F238E27FC236}">
                <a16:creationId xmlns:a16="http://schemas.microsoft.com/office/drawing/2014/main" id="{300C85B3-E614-4180-A8FE-DF765A0EE2E9}"/>
              </a:ext>
            </a:extLst>
          </p:cNvPr>
          <p:cNvSpPr txBox="1"/>
          <p:nvPr/>
        </p:nvSpPr>
        <p:spPr>
          <a:xfrm>
            <a:off x="6680680" y="856305"/>
            <a:ext cx="3725665" cy="307777"/>
          </a:xfrm>
          <a:prstGeom prst="rect">
            <a:avLst/>
          </a:prstGeom>
          <a:noFill/>
        </p:spPr>
        <p:txBody>
          <a:bodyPr wrap="square" rtlCol="0">
            <a:spAutoFit/>
          </a:bodyPr>
          <a:lstStyle/>
          <a:p>
            <a:r>
              <a:rPr lang="en-US" sz="1400" b="1" u="sng" dirty="0"/>
              <a:t>New Tool: </a:t>
            </a:r>
            <a:r>
              <a:rPr lang="en-US" sz="1400" b="1" u="sng" dirty="0">
                <a:solidFill>
                  <a:srgbClr val="FF0000"/>
                </a:solidFill>
              </a:rPr>
              <a:t>Single</a:t>
            </a:r>
            <a:r>
              <a:rPr lang="en-US" sz="1400" b="1" u="sng" dirty="0"/>
              <a:t> Overpass Segments</a:t>
            </a:r>
            <a:endParaRPr lang="en-US" sz="1400" dirty="0"/>
          </a:p>
        </p:txBody>
      </p:sp>
    </p:spTree>
    <p:extLst>
      <p:ext uri="{BB962C8B-B14F-4D97-AF65-F5344CB8AC3E}">
        <p14:creationId xmlns:p14="http://schemas.microsoft.com/office/powerpoint/2010/main" val="1631894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E4A4FF-1607-4067-9A64-9EBEBA69B282}"/>
              </a:ext>
            </a:extLst>
          </p:cNvPr>
          <p:cNvPicPr>
            <a:picLocks noChangeAspect="1"/>
          </p:cNvPicPr>
          <p:nvPr/>
        </p:nvPicPr>
        <p:blipFill rotWithShape="1">
          <a:blip r:embed="rId3"/>
          <a:srcRect l="25950" t="3066" r="28241" b="12796"/>
          <a:stretch/>
        </p:blipFill>
        <p:spPr>
          <a:xfrm>
            <a:off x="551792" y="718206"/>
            <a:ext cx="5044967" cy="5770179"/>
          </a:xfrm>
          <a:prstGeom prst="rect">
            <a:avLst/>
          </a:prstGeom>
        </p:spPr>
      </p:pic>
      <p:sp>
        <p:nvSpPr>
          <p:cNvPr id="5" name="TextBox 4">
            <a:extLst>
              <a:ext uri="{FF2B5EF4-FFF2-40B4-BE49-F238E27FC236}">
                <a16:creationId xmlns:a16="http://schemas.microsoft.com/office/drawing/2014/main" id="{F8C247AC-BD86-46B2-8C66-A483B815D766}"/>
              </a:ext>
            </a:extLst>
          </p:cNvPr>
          <p:cNvSpPr txBox="1"/>
          <p:nvPr/>
        </p:nvSpPr>
        <p:spPr>
          <a:xfrm>
            <a:off x="5947955" y="667406"/>
            <a:ext cx="6244046" cy="369332"/>
          </a:xfrm>
          <a:prstGeom prst="rect">
            <a:avLst/>
          </a:prstGeom>
          <a:noFill/>
        </p:spPr>
        <p:txBody>
          <a:bodyPr wrap="square" rtlCol="0">
            <a:spAutoFit/>
          </a:bodyPr>
          <a:lstStyle/>
          <a:p>
            <a:r>
              <a:rPr lang="en-US" b="1" dirty="0"/>
              <a:t>POPSYN</a:t>
            </a:r>
            <a:r>
              <a:rPr lang="en-US" dirty="0"/>
              <a:t> / </a:t>
            </a:r>
            <a:r>
              <a:rPr lang="en-US" b="1" dirty="0"/>
              <a:t>Demand Side</a:t>
            </a:r>
            <a:r>
              <a:rPr lang="en-US" dirty="0"/>
              <a:t>: 10 TSM Zones map to 100 CFRPM zones</a:t>
            </a:r>
          </a:p>
        </p:txBody>
      </p:sp>
      <p:pic>
        <p:nvPicPr>
          <p:cNvPr id="9" name="Picture 8">
            <a:extLst>
              <a:ext uri="{FF2B5EF4-FFF2-40B4-BE49-F238E27FC236}">
                <a16:creationId xmlns:a16="http://schemas.microsoft.com/office/drawing/2014/main" id="{9F44148A-A251-4917-BA39-CFFF8EEDFA64}"/>
              </a:ext>
            </a:extLst>
          </p:cNvPr>
          <p:cNvPicPr>
            <a:picLocks noChangeAspect="1"/>
          </p:cNvPicPr>
          <p:nvPr/>
        </p:nvPicPr>
        <p:blipFill rotWithShape="1">
          <a:blip r:embed="rId4"/>
          <a:srcRect l="24986" t="3066" r="28397" b="12796"/>
          <a:stretch/>
        </p:blipFill>
        <p:spPr>
          <a:xfrm>
            <a:off x="425669" y="718206"/>
            <a:ext cx="5171090" cy="5770179"/>
          </a:xfrm>
          <a:prstGeom prst="rect">
            <a:avLst/>
          </a:prstGeom>
        </p:spPr>
      </p:pic>
      <p:sp>
        <p:nvSpPr>
          <p:cNvPr id="11" name="Content Placeholder 8">
            <a:extLst>
              <a:ext uri="{FF2B5EF4-FFF2-40B4-BE49-F238E27FC236}">
                <a16:creationId xmlns:a16="http://schemas.microsoft.com/office/drawing/2014/main" id="{A33502D2-D5D5-4834-B3B9-9C89411C3B0D}"/>
              </a:ext>
            </a:extLst>
          </p:cNvPr>
          <p:cNvSpPr>
            <a:spLocks noGrp="1"/>
          </p:cNvSpPr>
          <p:nvPr>
            <p:ph idx="1"/>
          </p:nvPr>
        </p:nvSpPr>
        <p:spPr>
          <a:xfrm>
            <a:off x="56137" y="787"/>
            <a:ext cx="9375246" cy="666619"/>
          </a:xfrm>
        </p:spPr>
        <p:txBody>
          <a:bodyPr vert="horz" lIns="91440" tIns="45720" rIns="91440" bIns="45720" rtlCol="0">
            <a:normAutofit/>
          </a:bodyPr>
          <a:lstStyle/>
          <a:p>
            <a:pPr marL="0" indent="0">
              <a:buNone/>
            </a:pPr>
            <a:r>
              <a:rPr lang="en-US" b="1" dirty="0"/>
              <a:t>Multi-Resolution: Import Regional TAZ and Networks </a:t>
            </a:r>
            <a:endParaRPr lang="en-US" sz="2800" dirty="0">
              <a:solidFill>
                <a:schemeClr val="accent1">
                  <a:lumMod val="75000"/>
                </a:schemeClr>
              </a:solidFill>
            </a:endParaRPr>
          </a:p>
        </p:txBody>
      </p:sp>
      <p:pic>
        <p:nvPicPr>
          <p:cNvPr id="12" name="Picture 11">
            <a:extLst>
              <a:ext uri="{FF2B5EF4-FFF2-40B4-BE49-F238E27FC236}">
                <a16:creationId xmlns:a16="http://schemas.microsoft.com/office/drawing/2014/main" id="{6B2F232A-A709-4317-BEE4-F2CD78DC0C0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0" y="1120940"/>
            <a:ext cx="5793315" cy="2545547"/>
          </a:xfrm>
          <a:prstGeom prst="rect">
            <a:avLst/>
          </a:prstGeom>
          <a:ln>
            <a:solidFill>
              <a:schemeClr val="accent1"/>
            </a:solidFill>
          </a:ln>
        </p:spPr>
      </p:pic>
      <p:sp>
        <p:nvSpPr>
          <p:cNvPr id="13" name="TextBox 12">
            <a:extLst>
              <a:ext uri="{FF2B5EF4-FFF2-40B4-BE49-F238E27FC236}">
                <a16:creationId xmlns:a16="http://schemas.microsoft.com/office/drawing/2014/main" id="{CBAD78CE-8D96-4F09-A666-F7FDE71D0508}"/>
              </a:ext>
            </a:extLst>
          </p:cNvPr>
          <p:cNvSpPr txBox="1"/>
          <p:nvPr/>
        </p:nvSpPr>
        <p:spPr>
          <a:xfrm>
            <a:off x="6095999" y="4091959"/>
            <a:ext cx="5793315" cy="2031325"/>
          </a:xfrm>
          <a:prstGeom prst="rect">
            <a:avLst/>
          </a:prstGeom>
          <a:noFill/>
        </p:spPr>
        <p:txBody>
          <a:bodyPr wrap="square" rtlCol="0">
            <a:spAutoFit/>
          </a:bodyPr>
          <a:lstStyle/>
          <a:p>
            <a:r>
              <a:rPr lang="en-US" dirty="0"/>
              <a:t>Splitting here means, recoding OTAZ, DTAZ based on new zones (new splits). </a:t>
            </a:r>
          </a:p>
          <a:p>
            <a:endParaRPr lang="en-US" dirty="0"/>
          </a:p>
          <a:p>
            <a:r>
              <a:rPr lang="en-US" dirty="0"/>
              <a:t>Say new Zone 20 is split to 20 and </a:t>
            </a:r>
            <a:r>
              <a:rPr lang="en-US" dirty="0">
                <a:solidFill>
                  <a:srgbClr val="0070C0"/>
                </a:solidFill>
              </a:rPr>
              <a:t>201</a:t>
            </a:r>
            <a:r>
              <a:rPr lang="en-US" dirty="0"/>
              <a:t>: </a:t>
            </a:r>
          </a:p>
          <a:p>
            <a:r>
              <a:rPr lang="en-US" dirty="0"/>
              <a:t>Just change the OTAZ to </a:t>
            </a:r>
            <a:r>
              <a:rPr lang="en-US" dirty="0" err="1">
                <a:solidFill>
                  <a:srgbClr val="0070C0"/>
                </a:solidFill>
              </a:rPr>
              <a:t>Osub</a:t>
            </a:r>
            <a:r>
              <a:rPr lang="en-US" dirty="0">
                <a:solidFill>
                  <a:srgbClr val="1E5AF4"/>
                </a:solidFill>
              </a:rPr>
              <a:t> </a:t>
            </a:r>
            <a:r>
              <a:rPr lang="en-US" dirty="0"/>
              <a:t>on records that represent the new zone (proportional to geographies or more advanced level)</a:t>
            </a:r>
            <a:r>
              <a:rPr lang="en-US" dirty="0">
                <a:solidFill>
                  <a:srgbClr val="1E5AF4"/>
                </a:solidFill>
              </a:rPr>
              <a:t>.   </a:t>
            </a:r>
          </a:p>
        </p:txBody>
      </p:sp>
      <p:sp>
        <p:nvSpPr>
          <p:cNvPr id="15" name="Freeform: Shape 14">
            <a:extLst>
              <a:ext uri="{FF2B5EF4-FFF2-40B4-BE49-F238E27FC236}">
                <a16:creationId xmlns:a16="http://schemas.microsoft.com/office/drawing/2014/main" id="{7CBC9656-DC40-48DD-9490-6E88BAFFE1EB}"/>
              </a:ext>
            </a:extLst>
          </p:cNvPr>
          <p:cNvSpPr/>
          <p:nvPr/>
        </p:nvSpPr>
        <p:spPr>
          <a:xfrm>
            <a:off x="8313683" y="2028497"/>
            <a:ext cx="1542885" cy="2932386"/>
          </a:xfrm>
          <a:custGeom>
            <a:avLst/>
            <a:gdLst>
              <a:gd name="connsiteX0" fmla="*/ 1313793 w 1542885"/>
              <a:gd name="connsiteY0" fmla="*/ 2932386 h 2932386"/>
              <a:gd name="connsiteX1" fmla="*/ 1439917 w 1542885"/>
              <a:gd name="connsiteY1" fmla="*/ 882869 h 2932386"/>
              <a:gd name="connsiteX2" fmla="*/ 0 w 1542885"/>
              <a:gd name="connsiteY2" fmla="*/ 0 h 2932386"/>
            </a:gdLst>
            <a:ahLst/>
            <a:cxnLst>
              <a:cxn ang="0">
                <a:pos x="connsiteX0" y="connsiteY0"/>
              </a:cxn>
              <a:cxn ang="0">
                <a:pos x="connsiteX1" y="connsiteY1"/>
              </a:cxn>
              <a:cxn ang="0">
                <a:pos x="connsiteX2" y="connsiteY2"/>
              </a:cxn>
            </a:cxnLst>
            <a:rect l="l" t="t" r="r" b="b"/>
            <a:pathLst>
              <a:path w="1542885" h="2932386">
                <a:moveTo>
                  <a:pt x="1313793" y="2932386"/>
                </a:moveTo>
                <a:cubicBezTo>
                  <a:pt x="1486338" y="2151993"/>
                  <a:pt x="1658883" y="1371600"/>
                  <a:pt x="1439917" y="882869"/>
                </a:cubicBezTo>
                <a:cubicBezTo>
                  <a:pt x="1220951" y="394138"/>
                  <a:pt x="610475" y="197069"/>
                  <a:pt x="0" y="0"/>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BA4BFDF-026A-4D89-8E8A-9FE15190682E}"/>
              </a:ext>
            </a:extLst>
          </p:cNvPr>
          <p:cNvSpPr txBox="1"/>
          <p:nvPr/>
        </p:nvSpPr>
        <p:spPr>
          <a:xfrm>
            <a:off x="7598979" y="2135692"/>
            <a:ext cx="798786" cy="307777"/>
          </a:xfrm>
          <a:prstGeom prst="rect">
            <a:avLst/>
          </a:prstGeom>
          <a:noFill/>
        </p:spPr>
        <p:txBody>
          <a:bodyPr wrap="square" rtlCol="0">
            <a:spAutoFit/>
          </a:bodyPr>
          <a:lstStyle/>
          <a:p>
            <a:r>
              <a:rPr lang="en-US" sz="1400" dirty="0">
                <a:solidFill>
                  <a:srgbClr val="0070C0"/>
                </a:solidFill>
              </a:rPr>
              <a:t>201 -----</a:t>
            </a:r>
          </a:p>
        </p:txBody>
      </p:sp>
      <p:sp>
        <p:nvSpPr>
          <p:cNvPr id="17" name="TextBox 16">
            <a:extLst>
              <a:ext uri="{FF2B5EF4-FFF2-40B4-BE49-F238E27FC236}">
                <a16:creationId xmlns:a16="http://schemas.microsoft.com/office/drawing/2014/main" id="{2D4FEFFC-261C-4F46-9E94-BDC30FDFDF0E}"/>
              </a:ext>
            </a:extLst>
          </p:cNvPr>
          <p:cNvSpPr txBox="1"/>
          <p:nvPr/>
        </p:nvSpPr>
        <p:spPr>
          <a:xfrm>
            <a:off x="7588467" y="2395955"/>
            <a:ext cx="798786" cy="307777"/>
          </a:xfrm>
          <a:prstGeom prst="rect">
            <a:avLst/>
          </a:prstGeom>
          <a:noFill/>
        </p:spPr>
        <p:txBody>
          <a:bodyPr wrap="square" rtlCol="0">
            <a:spAutoFit/>
          </a:bodyPr>
          <a:lstStyle/>
          <a:p>
            <a:r>
              <a:rPr lang="en-US" sz="1400" dirty="0">
                <a:solidFill>
                  <a:srgbClr val="0070C0"/>
                </a:solidFill>
              </a:rPr>
              <a:t>201 -----</a:t>
            </a:r>
          </a:p>
        </p:txBody>
      </p:sp>
      <p:sp>
        <p:nvSpPr>
          <p:cNvPr id="18" name="TextBox 17">
            <a:extLst>
              <a:ext uri="{FF2B5EF4-FFF2-40B4-BE49-F238E27FC236}">
                <a16:creationId xmlns:a16="http://schemas.microsoft.com/office/drawing/2014/main" id="{FE4AF922-E158-40BD-A501-29ED71BD808E}"/>
              </a:ext>
            </a:extLst>
          </p:cNvPr>
          <p:cNvSpPr txBox="1"/>
          <p:nvPr/>
        </p:nvSpPr>
        <p:spPr>
          <a:xfrm>
            <a:off x="551792" y="2824120"/>
            <a:ext cx="798786" cy="461665"/>
          </a:xfrm>
          <a:prstGeom prst="rect">
            <a:avLst/>
          </a:prstGeom>
          <a:noFill/>
        </p:spPr>
        <p:txBody>
          <a:bodyPr wrap="square" rtlCol="0">
            <a:spAutoFit/>
          </a:bodyPr>
          <a:lstStyle/>
          <a:p>
            <a:r>
              <a:rPr lang="en-US" sz="2400" dirty="0">
                <a:solidFill>
                  <a:srgbClr val="0070C0"/>
                </a:solidFill>
                <a:highlight>
                  <a:srgbClr val="FFFF00"/>
                </a:highlight>
              </a:rPr>
              <a:t>201 </a:t>
            </a:r>
          </a:p>
        </p:txBody>
      </p:sp>
      <p:sp>
        <p:nvSpPr>
          <p:cNvPr id="19" name="TextBox 18">
            <a:extLst>
              <a:ext uri="{FF2B5EF4-FFF2-40B4-BE49-F238E27FC236}">
                <a16:creationId xmlns:a16="http://schemas.microsoft.com/office/drawing/2014/main" id="{72332BAD-A6C9-4841-A2D4-389811D548EC}"/>
              </a:ext>
            </a:extLst>
          </p:cNvPr>
          <p:cNvSpPr txBox="1"/>
          <p:nvPr/>
        </p:nvSpPr>
        <p:spPr>
          <a:xfrm>
            <a:off x="1212628" y="3198167"/>
            <a:ext cx="528145" cy="461665"/>
          </a:xfrm>
          <a:prstGeom prst="rect">
            <a:avLst/>
          </a:prstGeom>
          <a:noFill/>
        </p:spPr>
        <p:txBody>
          <a:bodyPr wrap="square" rtlCol="0">
            <a:spAutoFit/>
          </a:bodyPr>
          <a:lstStyle/>
          <a:p>
            <a:r>
              <a:rPr lang="en-US" sz="2400" dirty="0">
                <a:solidFill>
                  <a:srgbClr val="0070C0"/>
                </a:solidFill>
                <a:highlight>
                  <a:srgbClr val="FFFF00"/>
                </a:highlight>
              </a:rPr>
              <a:t>20 </a:t>
            </a:r>
          </a:p>
        </p:txBody>
      </p:sp>
    </p:spTree>
    <p:extLst>
      <p:ext uri="{BB962C8B-B14F-4D97-AF65-F5344CB8AC3E}">
        <p14:creationId xmlns:p14="http://schemas.microsoft.com/office/powerpoint/2010/main" val="315023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16" grpId="0"/>
      <p:bldP spid="17" grpId="0"/>
      <p:bldP spid="18"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F488-3862-4020-9D60-96D787FE60E3}"/>
              </a:ext>
            </a:extLst>
          </p:cNvPr>
          <p:cNvSpPr>
            <a:spLocks noGrp="1"/>
          </p:cNvSpPr>
          <p:nvPr>
            <p:ph type="title"/>
          </p:nvPr>
        </p:nvSpPr>
        <p:spPr>
          <a:xfrm>
            <a:off x="1143000" y="3079750"/>
            <a:ext cx="10515600" cy="1325563"/>
          </a:xfrm>
        </p:spPr>
        <p:txBody>
          <a:bodyPr/>
          <a:lstStyle/>
          <a:p>
            <a:r>
              <a:rPr lang="en-US" dirty="0"/>
              <a:t>Input Data Issues: </a:t>
            </a:r>
            <a:br>
              <a:rPr lang="en-US" dirty="0"/>
            </a:br>
            <a:endParaRPr lang="en-US" dirty="0"/>
          </a:p>
        </p:txBody>
      </p:sp>
    </p:spTree>
    <p:extLst>
      <p:ext uri="{BB962C8B-B14F-4D97-AF65-F5344CB8AC3E}">
        <p14:creationId xmlns:p14="http://schemas.microsoft.com/office/powerpoint/2010/main" val="12250650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0A55A-2CB1-4C95-94D9-57FB07F86F3D}"/>
              </a:ext>
            </a:extLst>
          </p:cNvPr>
          <p:cNvSpPr>
            <a:spLocks noGrp="1"/>
          </p:cNvSpPr>
          <p:nvPr>
            <p:ph type="title"/>
          </p:nvPr>
        </p:nvSpPr>
        <p:spPr>
          <a:xfrm>
            <a:off x="0" y="17610"/>
            <a:ext cx="10515600" cy="681037"/>
          </a:xfrm>
        </p:spPr>
        <p:txBody>
          <a:bodyPr>
            <a:normAutofit fontScale="90000"/>
          </a:bodyPr>
          <a:lstStyle/>
          <a:p>
            <a:r>
              <a:rPr lang="en-US" dirty="0"/>
              <a:t>Notes: Uni-directional Coding</a:t>
            </a:r>
          </a:p>
        </p:txBody>
      </p:sp>
      <p:sp>
        <p:nvSpPr>
          <p:cNvPr id="3" name="Content Placeholder 2">
            <a:extLst>
              <a:ext uri="{FF2B5EF4-FFF2-40B4-BE49-F238E27FC236}">
                <a16:creationId xmlns:a16="http://schemas.microsoft.com/office/drawing/2014/main" id="{77668CF4-E320-4D6D-B869-C50D295EFBB5}"/>
              </a:ext>
            </a:extLst>
          </p:cNvPr>
          <p:cNvSpPr>
            <a:spLocks noGrp="1"/>
          </p:cNvSpPr>
          <p:nvPr>
            <p:ph idx="1"/>
          </p:nvPr>
        </p:nvSpPr>
        <p:spPr>
          <a:xfrm>
            <a:off x="225804" y="869280"/>
            <a:ext cx="6913227" cy="4675843"/>
          </a:xfrm>
        </p:spPr>
        <p:txBody>
          <a:bodyPr>
            <a:normAutofit/>
          </a:bodyPr>
          <a:lstStyle/>
          <a:p>
            <a:r>
              <a:rPr lang="en-US" sz="1800" dirty="0"/>
              <a:t>The </a:t>
            </a:r>
            <a:r>
              <a:rPr lang="en-US" sz="1800" dirty="0" err="1"/>
              <a:t>GeoMaster</a:t>
            </a:r>
            <a:r>
              <a:rPr lang="en-US" sz="1800" dirty="0"/>
              <a:t>, centroid connectors are coded in one-direction “Uni-directional “.</a:t>
            </a:r>
          </a:p>
          <a:p>
            <a:pPr lvl="1"/>
            <a:r>
              <a:rPr lang="en-US" sz="1600" dirty="0"/>
              <a:t>This reduces the amount of computation by half</a:t>
            </a:r>
          </a:p>
          <a:p>
            <a:pPr lvl="1"/>
            <a:r>
              <a:rPr lang="en-US" sz="1600" dirty="0"/>
              <a:t>The reverse direction is typically computed on the consolidated network</a:t>
            </a:r>
          </a:p>
          <a:p>
            <a:pPr lvl="1"/>
            <a:r>
              <a:rPr lang="en-US" sz="1600" dirty="0"/>
              <a:t>Issue:  On a bi-directional link, we are assuming same attributes for both directions (generally it’s ok but not for micro DTA).</a:t>
            </a:r>
          </a:p>
          <a:p>
            <a:pPr marL="0" indent="0">
              <a:buNone/>
            </a:pPr>
            <a:endParaRPr lang="en-US" sz="1800" dirty="0"/>
          </a:p>
        </p:txBody>
      </p:sp>
      <p:sp>
        <p:nvSpPr>
          <p:cNvPr id="83" name="TextBox 82">
            <a:extLst>
              <a:ext uri="{FF2B5EF4-FFF2-40B4-BE49-F238E27FC236}">
                <a16:creationId xmlns:a16="http://schemas.microsoft.com/office/drawing/2014/main" id="{7239FEF6-0D48-47B0-A628-DB51B20DD16B}"/>
              </a:ext>
            </a:extLst>
          </p:cNvPr>
          <p:cNvSpPr txBox="1"/>
          <p:nvPr/>
        </p:nvSpPr>
        <p:spPr>
          <a:xfrm>
            <a:off x="713064" y="4728717"/>
            <a:ext cx="3454203" cy="1015663"/>
          </a:xfrm>
          <a:prstGeom prst="rect">
            <a:avLst/>
          </a:prstGeom>
          <a:noFill/>
        </p:spPr>
        <p:txBody>
          <a:bodyPr wrap="square" rtlCol="0">
            <a:spAutoFit/>
          </a:bodyPr>
          <a:lstStyle/>
          <a:p>
            <a:r>
              <a:rPr lang="en-US" sz="1200" b="1" u="sng" dirty="0"/>
              <a:t>Uni-directional coding issues with Loop and Roundabouts</a:t>
            </a:r>
            <a:r>
              <a:rPr lang="en-US" sz="1200" dirty="0"/>
              <a:t>:</a:t>
            </a:r>
          </a:p>
          <a:p>
            <a:r>
              <a:rPr lang="en-US" sz="1200" dirty="0"/>
              <a:t>Since there is NO 37204 -&gt; 142907 to break the loop by  creating an intersection, the program enters an indefinite loop</a:t>
            </a:r>
          </a:p>
        </p:txBody>
      </p:sp>
      <p:pic>
        <p:nvPicPr>
          <p:cNvPr id="84" name="Picture 83">
            <a:extLst>
              <a:ext uri="{FF2B5EF4-FFF2-40B4-BE49-F238E27FC236}">
                <a16:creationId xmlns:a16="http://schemas.microsoft.com/office/drawing/2014/main" id="{848269DD-EE6D-428D-96EC-F31EE8D67730}"/>
              </a:ext>
            </a:extLst>
          </p:cNvPr>
          <p:cNvPicPr>
            <a:picLocks noChangeAspect="1"/>
          </p:cNvPicPr>
          <p:nvPr/>
        </p:nvPicPr>
        <p:blipFill>
          <a:blip r:embed="rId2"/>
          <a:stretch>
            <a:fillRect/>
          </a:stretch>
        </p:blipFill>
        <p:spPr>
          <a:xfrm>
            <a:off x="4252555" y="4701059"/>
            <a:ext cx="4190476" cy="1180952"/>
          </a:xfrm>
          <a:prstGeom prst="rect">
            <a:avLst/>
          </a:prstGeom>
        </p:spPr>
      </p:pic>
      <p:grpSp>
        <p:nvGrpSpPr>
          <p:cNvPr id="107" name="Group 106">
            <a:extLst>
              <a:ext uri="{FF2B5EF4-FFF2-40B4-BE49-F238E27FC236}">
                <a16:creationId xmlns:a16="http://schemas.microsoft.com/office/drawing/2014/main" id="{C82C7733-F955-4717-8FCC-D4E4D3CBF917}"/>
              </a:ext>
            </a:extLst>
          </p:cNvPr>
          <p:cNvGrpSpPr/>
          <p:nvPr/>
        </p:nvGrpSpPr>
        <p:grpSpPr>
          <a:xfrm>
            <a:off x="713064" y="3132201"/>
            <a:ext cx="7666211" cy="1231970"/>
            <a:chOff x="1862355" y="4048760"/>
            <a:chExt cx="7666211" cy="1231970"/>
          </a:xfrm>
          <a:solidFill>
            <a:schemeClr val="tx1"/>
          </a:solidFill>
        </p:grpSpPr>
        <p:pic>
          <p:nvPicPr>
            <p:cNvPr id="81" name="Picture 80">
              <a:extLst>
                <a:ext uri="{FF2B5EF4-FFF2-40B4-BE49-F238E27FC236}">
                  <a16:creationId xmlns:a16="http://schemas.microsoft.com/office/drawing/2014/main" id="{DD0E56AC-6707-424E-9ACE-E287F1081DCA}"/>
                </a:ext>
              </a:extLst>
            </p:cNvPr>
            <p:cNvPicPr>
              <a:picLocks noChangeAspect="1"/>
            </p:cNvPicPr>
            <p:nvPr/>
          </p:nvPicPr>
          <p:blipFill rotWithShape="1">
            <a:blip r:embed="rId3"/>
            <a:srcRect l="13462" t="39027" b="28030"/>
            <a:stretch/>
          </p:blipFill>
          <p:spPr>
            <a:xfrm>
              <a:off x="1862355" y="4048760"/>
              <a:ext cx="7666211" cy="1231970"/>
            </a:xfrm>
            <a:prstGeom prst="rect">
              <a:avLst/>
            </a:prstGeom>
            <a:grpFill/>
            <a:ln>
              <a:solidFill>
                <a:schemeClr val="tx1"/>
              </a:solidFill>
            </a:ln>
          </p:spPr>
        </p:pic>
        <p:cxnSp>
          <p:nvCxnSpPr>
            <p:cNvPr id="87" name="Straight Arrow Connector 86">
              <a:extLst>
                <a:ext uri="{FF2B5EF4-FFF2-40B4-BE49-F238E27FC236}">
                  <a16:creationId xmlns:a16="http://schemas.microsoft.com/office/drawing/2014/main" id="{48B127A8-6959-452C-808C-E1DB268F5548}"/>
                </a:ext>
              </a:extLst>
            </p:cNvPr>
            <p:cNvCxnSpPr>
              <a:cxnSpLocks/>
            </p:cNvCxnSpPr>
            <p:nvPr/>
          </p:nvCxnSpPr>
          <p:spPr>
            <a:xfrm flipV="1">
              <a:off x="1971413" y="4693494"/>
              <a:ext cx="536896" cy="63064"/>
            </a:xfrm>
            <a:prstGeom prst="straightConnector1">
              <a:avLst/>
            </a:prstGeom>
            <a:grpFill/>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B905CFB-B30C-49E5-9F21-45BD9247FE9D}"/>
                </a:ext>
              </a:extLst>
            </p:cNvPr>
            <p:cNvCxnSpPr>
              <a:cxnSpLocks/>
            </p:cNvCxnSpPr>
            <p:nvPr/>
          </p:nvCxnSpPr>
          <p:spPr>
            <a:xfrm flipH="1" flipV="1">
              <a:off x="7722327" y="4832059"/>
              <a:ext cx="607941" cy="76416"/>
            </a:xfrm>
            <a:prstGeom prst="straightConnector1">
              <a:avLst/>
            </a:prstGeom>
            <a:grpFill/>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DDC3FB0-AEFA-46A3-A4F4-5FAF65DD7A89}"/>
                </a:ext>
              </a:extLst>
            </p:cNvPr>
            <p:cNvCxnSpPr>
              <a:cxnSpLocks/>
            </p:cNvCxnSpPr>
            <p:nvPr/>
          </p:nvCxnSpPr>
          <p:spPr>
            <a:xfrm>
              <a:off x="3273695" y="4823670"/>
              <a:ext cx="408722" cy="0"/>
            </a:xfrm>
            <a:prstGeom prst="straightConnector1">
              <a:avLst/>
            </a:prstGeom>
            <a:grpFill/>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798AC8E-0EC4-4162-B24B-95D58D7C640B}"/>
                </a:ext>
              </a:extLst>
            </p:cNvPr>
            <p:cNvCxnSpPr>
              <a:cxnSpLocks/>
            </p:cNvCxnSpPr>
            <p:nvPr/>
          </p:nvCxnSpPr>
          <p:spPr>
            <a:xfrm>
              <a:off x="5099179" y="4908475"/>
              <a:ext cx="408722" cy="0"/>
            </a:xfrm>
            <a:prstGeom prst="straightConnector1">
              <a:avLst/>
            </a:prstGeom>
            <a:grpFill/>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C1CF25D-1E29-4200-9EAC-954602C5B4C0}"/>
                </a:ext>
              </a:extLst>
            </p:cNvPr>
            <p:cNvCxnSpPr>
              <a:cxnSpLocks/>
            </p:cNvCxnSpPr>
            <p:nvPr/>
          </p:nvCxnSpPr>
          <p:spPr>
            <a:xfrm flipH="1" flipV="1">
              <a:off x="6216242" y="4546833"/>
              <a:ext cx="506727" cy="60122"/>
            </a:xfrm>
            <a:prstGeom prst="straightConnector1">
              <a:avLst/>
            </a:prstGeom>
            <a:grpFill/>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A8E4805-F329-4B53-A85D-1C6F3E29FE14}"/>
                </a:ext>
              </a:extLst>
            </p:cNvPr>
            <p:cNvCxnSpPr>
              <a:cxnSpLocks/>
            </p:cNvCxnSpPr>
            <p:nvPr/>
          </p:nvCxnSpPr>
          <p:spPr>
            <a:xfrm flipH="1">
              <a:off x="4613945" y="4463555"/>
              <a:ext cx="530567" cy="0"/>
            </a:xfrm>
            <a:prstGeom prst="straightConnector1">
              <a:avLst/>
            </a:prstGeom>
            <a:grpFill/>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78787A2E-7790-4140-AB4A-51897E9C4E7C}"/>
                </a:ext>
              </a:extLst>
            </p:cNvPr>
            <p:cNvCxnSpPr>
              <a:cxnSpLocks/>
            </p:cNvCxnSpPr>
            <p:nvPr/>
          </p:nvCxnSpPr>
          <p:spPr>
            <a:xfrm flipH="1">
              <a:off x="3045204" y="4397841"/>
              <a:ext cx="587314" cy="61283"/>
            </a:xfrm>
            <a:prstGeom prst="straightConnector1">
              <a:avLst/>
            </a:prstGeom>
            <a:grpFill/>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grpSp>
      <p:pic>
        <p:nvPicPr>
          <p:cNvPr id="82" name="Picture 81">
            <a:extLst>
              <a:ext uri="{FF2B5EF4-FFF2-40B4-BE49-F238E27FC236}">
                <a16:creationId xmlns:a16="http://schemas.microsoft.com/office/drawing/2014/main" id="{24D80B69-4D1D-4262-A8C5-B9928D5434B5}"/>
              </a:ext>
            </a:extLst>
          </p:cNvPr>
          <p:cNvPicPr>
            <a:picLocks noChangeAspect="1"/>
          </p:cNvPicPr>
          <p:nvPr/>
        </p:nvPicPr>
        <p:blipFill>
          <a:blip r:embed="rId4"/>
          <a:stretch>
            <a:fillRect/>
          </a:stretch>
        </p:blipFill>
        <p:spPr>
          <a:xfrm>
            <a:off x="7648898" y="3169066"/>
            <a:ext cx="580952" cy="685714"/>
          </a:xfrm>
          <a:prstGeom prst="rect">
            <a:avLst/>
          </a:prstGeom>
        </p:spPr>
      </p:pic>
      <p:sp>
        <p:nvSpPr>
          <p:cNvPr id="108" name="TextBox 107">
            <a:extLst>
              <a:ext uri="{FF2B5EF4-FFF2-40B4-BE49-F238E27FC236}">
                <a16:creationId xmlns:a16="http://schemas.microsoft.com/office/drawing/2014/main" id="{6D2525FB-E2BF-4C74-9445-D5385D7CBE23}"/>
              </a:ext>
            </a:extLst>
          </p:cNvPr>
          <p:cNvSpPr txBox="1"/>
          <p:nvPr/>
        </p:nvSpPr>
        <p:spPr>
          <a:xfrm>
            <a:off x="8788499" y="1072515"/>
            <a:ext cx="3177698" cy="2492990"/>
          </a:xfrm>
          <a:prstGeom prst="rect">
            <a:avLst/>
          </a:prstGeom>
          <a:noFill/>
        </p:spPr>
        <p:txBody>
          <a:bodyPr wrap="square" rtlCol="0">
            <a:spAutoFit/>
          </a:bodyPr>
          <a:lstStyle/>
          <a:p>
            <a:r>
              <a:rPr lang="en-US" sz="1200" b="1" u="sng" dirty="0"/>
              <a:t>Solution #1</a:t>
            </a:r>
            <a:r>
              <a:rPr lang="en-US" sz="1200" dirty="0"/>
              <a:t>:</a:t>
            </a:r>
          </a:p>
          <a:p>
            <a:r>
              <a:rPr lang="en-US" sz="1200" dirty="0"/>
              <a:t>Code automatically identifies such locations and</a:t>
            </a:r>
          </a:p>
          <a:p>
            <a:r>
              <a:rPr lang="en-US" sz="1200" dirty="0"/>
              <a:t>creates a reversible link, forcing an intersection.</a:t>
            </a:r>
          </a:p>
          <a:p>
            <a:r>
              <a:rPr lang="en-US" sz="1200" dirty="0"/>
              <a:t>Code complication but quick - </a:t>
            </a:r>
          </a:p>
          <a:p>
            <a:endParaRPr lang="en-US" sz="1200" dirty="0"/>
          </a:p>
          <a:p>
            <a:r>
              <a:rPr lang="en-US" sz="1200" b="1" u="sng" dirty="0"/>
              <a:t>Solution #2:</a:t>
            </a:r>
          </a:p>
          <a:p>
            <a:r>
              <a:rPr lang="en-US" sz="1200" dirty="0"/>
              <a:t>Automatically code, the reverse direction in all bi-directional links.  Preparation step handles this (can be done in R) instead of C++.</a:t>
            </a:r>
          </a:p>
          <a:p>
            <a:r>
              <a:rPr lang="en-US" sz="1200" dirty="0"/>
              <a:t>Adds ~130k more links to process, slight increase in runtime is expected. </a:t>
            </a:r>
          </a:p>
          <a:p>
            <a:endParaRPr lang="en-US" sz="1200" dirty="0"/>
          </a:p>
          <a:p>
            <a:r>
              <a:rPr lang="en-US" sz="1200" dirty="0"/>
              <a:t>  </a:t>
            </a:r>
          </a:p>
        </p:txBody>
      </p:sp>
    </p:spTree>
    <p:extLst>
      <p:ext uri="{BB962C8B-B14F-4D97-AF65-F5344CB8AC3E}">
        <p14:creationId xmlns:p14="http://schemas.microsoft.com/office/powerpoint/2010/main" val="42124111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0A55A-2CB1-4C95-94D9-57FB07F86F3D}"/>
              </a:ext>
            </a:extLst>
          </p:cNvPr>
          <p:cNvSpPr>
            <a:spLocks noGrp="1"/>
          </p:cNvSpPr>
          <p:nvPr>
            <p:ph type="title"/>
          </p:nvPr>
        </p:nvSpPr>
        <p:spPr>
          <a:xfrm>
            <a:off x="0" y="17610"/>
            <a:ext cx="10515600" cy="681037"/>
          </a:xfrm>
        </p:spPr>
        <p:txBody>
          <a:bodyPr>
            <a:normAutofit fontScale="90000"/>
          </a:bodyPr>
          <a:lstStyle/>
          <a:p>
            <a:r>
              <a:rPr lang="en-US" dirty="0"/>
              <a:t>Notes:</a:t>
            </a:r>
          </a:p>
        </p:txBody>
      </p:sp>
      <p:sp>
        <p:nvSpPr>
          <p:cNvPr id="3" name="Content Placeholder 2">
            <a:extLst>
              <a:ext uri="{FF2B5EF4-FFF2-40B4-BE49-F238E27FC236}">
                <a16:creationId xmlns:a16="http://schemas.microsoft.com/office/drawing/2014/main" id="{77668CF4-E320-4D6D-B869-C50D295EFBB5}"/>
              </a:ext>
            </a:extLst>
          </p:cNvPr>
          <p:cNvSpPr>
            <a:spLocks noGrp="1"/>
          </p:cNvSpPr>
          <p:nvPr>
            <p:ph idx="1"/>
          </p:nvPr>
        </p:nvSpPr>
        <p:spPr>
          <a:xfrm>
            <a:off x="225804" y="869280"/>
            <a:ext cx="6913227" cy="4675843"/>
          </a:xfrm>
        </p:spPr>
        <p:txBody>
          <a:bodyPr>
            <a:normAutofit/>
          </a:bodyPr>
          <a:lstStyle/>
          <a:p>
            <a:r>
              <a:rPr lang="en-US" sz="1800" dirty="0"/>
              <a:t>For Walk-the-Graph to work, the network link segments should be in the same direction between the intersections. </a:t>
            </a:r>
          </a:p>
          <a:p>
            <a:pPr lvl="1"/>
            <a:r>
              <a:rPr lang="en-US" sz="1600" dirty="0"/>
              <a:t>Ex:  A -&gt; x -&gt; y -&gt; z -&gt; B  will produce A -&gt; B</a:t>
            </a:r>
          </a:p>
          <a:p>
            <a:pPr lvl="1"/>
            <a:r>
              <a:rPr lang="en-US" sz="1600" dirty="0"/>
              <a:t>Ex:  A -&gt; x -&gt; y </a:t>
            </a:r>
            <a:r>
              <a:rPr lang="en-US" sz="1600" dirty="0">
                <a:solidFill>
                  <a:srgbClr val="FF0000"/>
                </a:solidFill>
              </a:rPr>
              <a:t>&lt;-</a:t>
            </a:r>
            <a:r>
              <a:rPr lang="en-US" sz="1600" dirty="0"/>
              <a:t> z -&gt; B  will produce A -&gt; y,  y -&gt;z and z -&gt; B</a:t>
            </a:r>
          </a:p>
          <a:p>
            <a:endParaRPr lang="en-US" sz="1800" dirty="0"/>
          </a:p>
        </p:txBody>
      </p:sp>
      <p:grpSp>
        <p:nvGrpSpPr>
          <p:cNvPr id="20" name="Group 19">
            <a:extLst>
              <a:ext uri="{FF2B5EF4-FFF2-40B4-BE49-F238E27FC236}">
                <a16:creationId xmlns:a16="http://schemas.microsoft.com/office/drawing/2014/main" id="{903B252F-8E41-4F96-90A6-252641061B23}"/>
              </a:ext>
            </a:extLst>
          </p:cNvPr>
          <p:cNvGrpSpPr/>
          <p:nvPr/>
        </p:nvGrpSpPr>
        <p:grpSpPr>
          <a:xfrm>
            <a:off x="7516535" y="1524640"/>
            <a:ext cx="1375793" cy="3983752"/>
            <a:chOff x="8086987" y="1523621"/>
            <a:chExt cx="1375793" cy="3983752"/>
          </a:xfrm>
        </p:grpSpPr>
        <p:cxnSp>
          <p:nvCxnSpPr>
            <p:cNvPr id="5" name="Straight Connector 4">
              <a:extLst>
                <a:ext uri="{FF2B5EF4-FFF2-40B4-BE49-F238E27FC236}">
                  <a16:creationId xmlns:a16="http://schemas.microsoft.com/office/drawing/2014/main" id="{854E7F2E-6269-4320-A28E-F7B8C0D2F3CE}"/>
                </a:ext>
              </a:extLst>
            </p:cNvPr>
            <p:cNvCxnSpPr>
              <a:cxnSpLocks/>
            </p:cNvCxnSpPr>
            <p:nvPr/>
          </p:nvCxnSpPr>
          <p:spPr>
            <a:xfrm>
              <a:off x="8615493" y="4462944"/>
              <a:ext cx="805343" cy="981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39E9106-F942-486C-B401-50BDA4DD6469}"/>
                </a:ext>
              </a:extLst>
            </p:cNvPr>
            <p:cNvCxnSpPr>
              <a:cxnSpLocks/>
            </p:cNvCxnSpPr>
            <p:nvPr/>
          </p:nvCxnSpPr>
          <p:spPr>
            <a:xfrm flipH="1">
              <a:off x="8615493" y="3514987"/>
              <a:ext cx="167780" cy="947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7E8FE33-011A-417A-9404-4DE5E1201EB5}"/>
                </a:ext>
              </a:extLst>
            </p:cNvPr>
            <p:cNvCxnSpPr>
              <a:cxnSpLocks/>
            </p:cNvCxnSpPr>
            <p:nvPr/>
          </p:nvCxnSpPr>
          <p:spPr>
            <a:xfrm>
              <a:off x="8112154" y="2634143"/>
              <a:ext cx="671119" cy="885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00555A-7716-4BD7-A832-BB9121ED20EF}"/>
                </a:ext>
              </a:extLst>
            </p:cNvPr>
            <p:cNvCxnSpPr>
              <a:cxnSpLocks/>
            </p:cNvCxnSpPr>
            <p:nvPr/>
          </p:nvCxnSpPr>
          <p:spPr>
            <a:xfrm flipH="1">
              <a:off x="8112154" y="1560352"/>
              <a:ext cx="335559" cy="10680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A264538-D277-4316-8D20-CF2FBE176E9E}"/>
                </a:ext>
              </a:extLst>
            </p:cNvPr>
            <p:cNvSpPr/>
            <p:nvPr/>
          </p:nvSpPr>
          <p:spPr>
            <a:xfrm>
              <a:off x="8086987" y="2565443"/>
              <a:ext cx="100668" cy="1258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D1D98D-5EE5-49C3-AEC0-9F3EA30EC468}"/>
                </a:ext>
              </a:extLst>
            </p:cNvPr>
            <p:cNvSpPr/>
            <p:nvPr/>
          </p:nvSpPr>
          <p:spPr>
            <a:xfrm>
              <a:off x="8732939" y="3462812"/>
              <a:ext cx="100668" cy="1258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9626144-8820-46E9-92CA-D097168DBFC4}"/>
                </a:ext>
              </a:extLst>
            </p:cNvPr>
            <p:cNvSpPr/>
            <p:nvPr/>
          </p:nvSpPr>
          <p:spPr>
            <a:xfrm>
              <a:off x="8565159" y="4405240"/>
              <a:ext cx="100668" cy="1258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3F84AD4-FA7A-4AF0-879C-5653134442B5}"/>
                </a:ext>
              </a:extLst>
            </p:cNvPr>
            <p:cNvSpPr/>
            <p:nvPr/>
          </p:nvSpPr>
          <p:spPr>
            <a:xfrm>
              <a:off x="9362112" y="5381538"/>
              <a:ext cx="100668" cy="1258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BCB6487-BE2A-448E-86EA-FDDFABE0896C}"/>
                </a:ext>
              </a:extLst>
            </p:cNvPr>
            <p:cNvSpPr/>
            <p:nvPr/>
          </p:nvSpPr>
          <p:spPr>
            <a:xfrm>
              <a:off x="8397379" y="1523621"/>
              <a:ext cx="100668" cy="1258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90D8AEF8-FE81-4477-91FE-039C592B828F}"/>
              </a:ext>
            </a:extLst>
          </p:cNvPr>
          <p:cNvGrpSpPr/>
          <p:nvPr/>
        </p:nvGrpSpPr>
        <p:grpSpPr>
          <a:xfrm>
            <a:off x="8355434" y="1561371"/>
            <a:ext cx="1350626" cy="3983752"/>
            <a:chOff x="8112154" y="1523621"/>
            <a:chExt cx="1350626" cy="3983752"/>
          </a:xfrm>
        </p:grpSpPr>
        <p:cxnSp>
          <p:nvCxnSpPr>
            <p:cNvPr id="22" name="Straight Connector 21">
              <a:extLst>
                <a:ext uri="{FF2B5EF4-FFF2-40B4-BE49-F238E27FC236}">
                  <a16:creationId xmlns:a16="http://schemas.microsoft.com/office/drawing/2014/main" id="{6030BAB9-71B8-477D-B313-954EC83FA0C0}"/>
                </a:ext>
              </a:extLst>
            </p:cNvPr>
            <p:cNvCxnSpPr>
              <a:cxnSpLocks/>
            </p:cNvCxnSpPr>
            <p:nvPr/>
          </p:nvCxnSpPr>
          <p:spPr>
            <a:xfrm>
              <a:off x="8615493" y="4454555"/>
              <a:ext cx="805343" cy="98151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03B0B4B-3DC5-4850-9E42-F6E6A9BA822F}"/>
                </a:ext>
              </a:extLst>
            </p:cNvPr>
            <p:cNvCxnSpPr>
              <a:cxnSpLocks/>
            </p:cNvCxnSpPr>
            <p:nvPr/>
          </p:nvCxnSpPr>
          <p:spPr>
            <a:xfrm flipH="1">
              <a:off x="8615493" y="3514987"/>
              <a:ext cx="167780" cy="94795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4A174D-5CF0-46FF-8AFE-1F5F07575F58}"/>
                </a:ext>
              </a:extLst>
            </p:cNvPr>
            <p:cNvCxnSpPr>
              <a:cxnSpLocks/>
            </p:cNvCxnSpPr>
            <p:nvPr/>
          </p:nvCxnSpPr>
          <p:spPr>
            <a:xfrm>
              <a:off x="8112154" y="2634143"/>
              <a:ext cx="671119" cy="88580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86F0B6-E1C8-4213-A1E4-8822E15472C8}"/>
                </a:ext>
              </a:extLst>
            </p:cNvPr>
            <p:cNvCxnSpPr>
              <a:cxnSpLocks/>
            </p:cNvCxnSpPr>
            <p:nvPr/>
          </p:nvCxnSpPr>
          <p:spPr>
            <a:xfrm flipH="1">
              <a:off x="8112154" y="1560352"/>
              <a:ext cx="335559" cy="106800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2113D5F7-CA75-4A75-9EDB-9672D4325507}"/>
                </a:ext>
              </a:extLst>
            </p:cNvPr>
            <p:cNvSpPr/>
            <p:nvPr/>
          </p:nvSpPr>
          <p:spPr>
            <a:xfrm>
              <a:off x="9362112" y="5381538"/>
              <a:ext cx="100668" cy="1258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BA6173B-1D20-4DE5-AC43-9E0D64052547}"/>
                </a:ext>
              </a:extLst>
            </p:cNvPr>
            <p:cNvSpPr/>
            <p:nvPr/>
          </p:nvSpPr>
          <p:spPr>
            <a:xfrm>
              <a:off x="8397379" y="1523621"/>
              <a:ext cx="100668" cy="1258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A2AB34EF-4178-4F38-96F0-07CC092AC02A}"/>
              </a:ext>
            </a:extLst>
          </p:cNvPr>
          <p:cNvSpPr txBox="1"/>
          <p:nvPr/>
        </p:nvSpPr>
        <p:spPr>
          <a:xfrm>
            <a:off x="8523213" y="5382557"/>
            <a:ext cx="276835" cy="369332"/>
          </a:xfrm>
          <a:prstGeom prst="rect">
            <a:avLst/>
          </a:prstGeom>
          <a:noFill/>
        </p:spPr>
        <p:txBody>
          <a:bodyPr wrap="square" rtlCol="0">
            <a:spAutoFit/>
          </a:bodyPr>
          <a:lstStyle/>
          <a:p>
            <a:r>
              <a:rPr lang="en-US" dirty="0"/>
              <a:t>A</a:t>
            </a:r>
          </a:p>
        </p:txBody>
      </p:sp>
      <p:sp>
        <p:nvSpPr>
          <p:cNvPr id="32" name="TextBox 31">
            <a:extLst>
              <a:ext uri="{FF2B5EF4-FFF2-40B4-BE49-F238E27FC236}">
                <a16:creationId xmlns:a16="http://schemas.microsoft.com/office/drawing/2014/main" id="{264B417D-C23E-47F4-8609-8221416D03F0}"/>
              </a:ext>
            </a:extLst>
          </p:cNvPr>
          <p:cNvSpPr txBox="1"/>
          <p:nvPr/>
        </p:nvSpPr>
        <p:spPr>
          <a:xfrm>
            <a:off x="7533312" y="1254417"/>
            <a:ext cx="276835" cy="369332"/>
          </a:xfrm>
          <a:prstGeom prst="rect">
            <a:avLst/>
          </a:prstGeom>
          <a:noFill/>
        </p:spPr>
        <p:txBody>
          <a:bodyPr wrap="square" rtlCol="0">
            <a:spAutoFit/>
          </a:bodyPr>
          <a:lstStyle/>
          <a:p>
            <a:r>
              <a:rPr lang="en-US" dirty="0"/>
              <a:t>B</a:t>
            </a:r>
          </a:p>
        </p:txBody>
      </p:sp>
      <p:sp>
        <p:nvSpPr>
          <p:cNvPr id="33" name="TextBox 32">
            <a:extLst>
              <a:ext uri="{FF2B5EF4-FFF2-40B4-BE49-F238E27FC236}">
                <a16:creationId xmlns:a16="http://schemas.microsoft.com/office/drawing/2014/main" id="{0595D86B-57D4-467E-B0F2-4D4BDF5A4E8B}"/>
              </a:ext>
            </a:extLst>
          </p:cNvPr>
          <p:cNvSpPr txBox="1"/>
          <p:nvPr/>
        </p:nvSpPr>
        <p:spPr>
          <a:xfrm>
            <a:off x="7717872" y="4221593"/>
            <a:ext cx="276835" cy="369332"/>
          </a:xfrm>
          <a:prstGeom prst="rect">
            <a:avLst/>
          </a:prstGeom>
          <a:noFill/>
        </p:spPr>
        <p:txBody>
          <a:bodyPr wrap="square" rtlCol="0">
            <a:spAutoFit/>
          </a:bodyPr>
          <a:lstStyle/>
          <a:p>
            <a:r>
              <a:rPr lang="en-US" dirty="0"/>
              <a:t>x</a:t>
            </a:r>
          </a:p>
        </p:txBody>
      </p:sp>
      <p:sp>
        <p:nvSpPr>
          <p:cNvPr id="34" name="TextBox 33">
            <a:extLst>
              <a:ext uri="{FF2B5EF4-FFF2-40B4-BE49-F238E27FC236}">
                <a16:creationId xmlns:a16="http://schemas.microsoft.com/office/drawing/2014/main" id="{5FCC9BAD-FF8B-4344-9E5B-00797CAC034E}"/>
              </a:ext>
            </a:extLst>
          </p:cNvPr>
          <p:cNvSpPr txBox="1"/>
          <p:nvPr/>
        </p:nvSpPr>
        <p:spPr>
          <a:xfrm>
            <a:off x="7881459" y="3350979"/>
            <a:ext cx="276835" cy="369332"/>
          </a:xfrm>
          <a:prstGeom prst="rect">
            <a:avLst/>
          </a:prstGeom>
          <a:noFill/>
        </p:spPr>
        <p:txBody>
          <a:bodyPr wrap="square" rtlCol="0">
            <a:spAutoFit/>
          </a:bodyPr>
          <a:lstStyle/>
          <a:p>
            <a:r>
              <a:rPr lang="en-US" dirty="0"/>
              <a:t>y</a:t>
            </a:r>
          </a:p>
        </p:txBody>
      </p:sp>
      <p:sp>
        <p:nvSpPr>
          <p:cNvPr id="35" name="TextBox 34">
            <a:extLst>
              <a:ext uri="{FF2B5EF4-FFF2-40B4-BE49-F238E27FC236}">
                <a16:creationId xmlns:a16="http://schemas.microsoft.com/office/drawing/2014/main" id="{368D39C1-7877-4B15-A30B-77A79AC9605E}"/>
              </a:ext>
            </a:extLst>
          </p:cNvPr>
          <p:cNvSpPr txBox="1"/>
          <p:nvPr/>
        </p:nvSpPr>
        <p:spPr>
          <a:xfrm>
            <a:off x="7264868" y="2418527"/>
            <a:ext cx="276835" cy="369332"/>
          </a:xfrm>
          <a:prstGeom prst="rect">
            <a:avLst/>
          </a:prstGeom>
          <a:noFill/>
        </p:spPr>
        <p:txBody>
          <a:bodyPr wrap="square" rtlCol="0">
            <a:spAutoFit/>
          </a:bodyPr>
          <a:lstStyle/>
          <a:p>
            <a:r>
              <a:rPr lang="en-US" dirty="0"/>
              <a:t>z</a:t>
            </a:r>
          </a:p>
        </p:txBody>
      </p:sp>
      <p:sp>
        <p:nvSpPr>
          <p:cNvPr id="45" name="TextBox 44">
            <a:extLst>
              <a:ext uri="{FF2B5EF4-FFF2-40B4-BE49-F238E27FC236}">
                <a16:creationId xmlns:a16="http://schemas.microsoft.com/office/drawing/2014/main" id="{9C98F4E9-53D0-4040-A77D-97F72C965CC1}"/>
              </a:ext>
            </a:extLst>
          </p:cNvPr>
          <p:cNvSpPr txBox="1"/>
          <p:nvPr/>
        </p:nvSpPr>
        <p:spPr>
          <a:xfrm>
            <a:off x="9353716" y="5419288"/>
            <a:ext cx="276835" cy="369332"/>
          </a:xfrm>
          <a:prstGeom prst="rect">
            <a:avLst/>
          </a:prstGeom>
          <a:noFill/>
        </p:spPr>
        <p:txBody>
          <a:bodyPr wrap="square" rtlCol="0">
            <a:spAutoFit/>
          </a:bodyPr>
          <a:lstStyle/>
          <a:p>
            <a:r>
              <a:rPr lang="en-US" dirty="0"/>
              <a:t>A</a:t>
            </a:r>
          </a:p>
        </p:txBody>
      </p:sp>
      <p:sp>
        <p:nvSpPr>
          <p:cNvPr id="46" name="TextBox 45">
            <a:extLst>
              <a:ext uri="{FF2B5EF4-FFF2-40B4-BE49-F238E27FC236}">
                <a16:creationId xmlns:a16="http://schemas.microsoft.com/office/drawing/2014/main" id="{FFFFD7BB-B3CB-43FF-AB2B-CA2056D71492}"/>
              </a:ext>
            </a:extLst>
          </p:cNvPr>
          <p:cNvSpPr txBox="1"/>
          <p:nvPr/>
        </p:nvSpPr>
        <p:spPr>
          <a:xfrm>
            <a:off x="8363815" y="1291148"/>
            <a:ext cx="276835" cy="369332"/>
          </a:xfrm>
          <a:prstGeom prst="rect">
            <a:avLst/>
          </a:prstGeom>
          <a:noFill/>
        </p:spPr>
        <p:txBody>
          <a:bodyPr wrap="square" rtlCol="0">
            <a:spAutoFit/>
          </a:bodyPr>
          <a:lstStyle/>
          <a:p>
            <a:r>
              <a:rPr lang="en-US" dirty="0"/>
              <a:t>B</a:t>
            </a:r>
          </a:p>
        </p:txBody>
      </p:sp>
      <p:grpSp>
        <p:nvGrpSpPr>
          <p:cNvPr id="50" name="Group 49">
            <a:extLst>
              <a:ext uri="{FF2B5EF4-FFF2-40B4-BE49-F238E27FC236}">
                <a16:creationId xmlns:a16="http://schemas.microsoft.com/office/drawing/2014/main" id="{DD83279B-A606-4492-8D37-DDB623880F66}"/>
              </a:ext>
            </a:extLst>
          </p:cNvPr>
          <p:cNvGrpSpPr/>
          <p:nvPr/>
        </p:nvGrpSpPr>
        <p:grpSpPr>
          <a:xfrm>
            <a:off x="9722829" y="1561059"/>
            <a:ext cx="1375793" cy="3983752"/>
            <a:chOff x="8086987" y="1523621"/>
            <a:chExt cx="1375793" cy="3983752"/>
          </a:xfrm>
        </p:grpSpPr>
        <p:cxnSp>
          <p:nvCxnSpPr>
            <p:cNvPr id="51" name="Straight Connector 50">
              <a:extLst>
                <a:ext uri="{FF2B5EF4-FFF2-40B4-BE49-F238E27FC236}">
                  <a16:creationId xmlns:a16="http://schemas.microsoft.com/office/drawing/2014/main" id="{2DA140DE-3F35-4E21-8486-C5F4E8F347DC}"/>
                </a:ext>
              </a:extLst>
            </p:cNvPr>
            <p:cNvCxnSpPr>
              <a:cxnSpLocks/>
            </p:cNvCxnSpPr>
            <p:nvPr/>
          </p:nvCxnSpPr>
          <p:spPr>
            <a:xfrm>
              <a:off x="8615493" y="4462944"/>
              <a:ext cx="805343" cy="981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A551352-102F-4483-9D32-FB80757816D1}"/>
                </a:ext>
              </a:extLst>
            </p:cNvPr>
            <p:cNvCxnSpPr>
              <a:cxnSpLocks/>
            </p:cNvCxnSpPr>
            <p:nvPr/>
          </p:nvCxnSpPr>
          <p:spPr>
            <a:xfrm flipH="1">
              <a:off x="8615493" y="3514987"/>
              <a:ext cx="167780" cy="947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96083B3-1F94-40C3-81E1-B46D0095F509}"/>
                </a:ext>
              </a:extLst>
            </p:cNvPr>
            <p:cNvCxnSpPr>
              <a:cxnSpLocks/>
            </p:cNvCxnSpPr>
            <p:nvPr/>
          </p:nvCxnSpPr>
          <p:spPr>
            <a:xfrm>
              <a:off x="8112154" y="2634143"/>
              <a:ext cx="671119" cy="88580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97BAA69-F729-42FB-B124-7B0E42194484}"/>
                </a:ext>
              </a:extLst>
            </p:cNvPr>
            <p:cNvCxnSpPr>
              <a:cxnSpLocks/>
            </p:cNvCxnSpPr>
            <p:nvPr/>
          </p:nvCxnSpPr>
          <p:spPr>
            <a:xfrm flipH="1">
              <a:off x="8112154" y="1560352"/>
              <a:ext cx="335559" cy="1068009"/>
            </a:xfrm>
            <a:prstGeom prst="line">
              <a:avLst/>
            </a:prstGeom>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1E917601-67A6-4196-8BC3-08E566D52B52}"/>
                </a:ext>
              </a:extLst>
            </p:cNvPr>
            <p:cNvSpPr/>
            <p:nvPr/>
          </p:nvSpPr>
          <p:spPr>
            <a:xfrm>
              <a:off x="8086987" y="2565443"/>
              <a:ext cx="100668" cy="1258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312E801-044D-47AE-AEA7-6A1331279874}"/>
                </a:ext>
              </a:extLst>
            </p:cNvPr>
            <p:cNvSpPr/>
            <p:nvPr/>
          </p:nvSpPr>
          <p:spPr>
            <a:xfrm>
              <a:off x="8732939" y="3462812"/>
              <a:ext cx="100668" cy="1258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60EA92C-12A0-48A9-8669-F05FBE3B8093}"/>
                </a:ext>
              </a:extLst>
            </p:cNvPr>
            <p:cNvSpPr/>
            <p:nvPr/>
          </p:nvSpPr>
          <p:spPr>
            <a:xfrm>
              <a:off x="8565159" y="4405240"/>
              <a:ext cx="100668" cy="1258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36B1A14-19D9-4E7D-AE9A-1B08802E085C}"/>
                </a:ext>
              </a:extLst>
            </p:cNvPr>
            <p:cNvSpPr/>
            <p:nvPr/>
          </p:nvSpPr>
          <p:spPr>
            <a:xfrm>
              <a:off x="9362112" y="5381538"/>
              <a:ext cx="100668" cy="1258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727A2E5-0463-42EA-8347-1C5D0FE29B07}"/>
                </a:ext>
              </a:extLst>
            </p:cNvPr>
            <p:cNvSpPr/>
            <p:nvPr/>
          </p:nvSpPr>
          <p:spPr>
            <a:xfrm>
              <a:off x="8397379" y="1523621"/>
              <a:ext cx="100668" cy="1258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F1F2BA5E-AEC5-4776-A427-D301F932F7F6}"/>
              </a:ext>
            </a:extLst>
          </p:cNvPr>
          <p:cNvGrpSpPr/>
          <p:nvPr/>
        </p:nvGrpSpPr>
        <p:grpSpPr>
          <a:xfrm>
            <a:off x="10536561" y="1597790"/>
            <a:ext cx="1375793" cy="3983752"/>
            <a:chOff x="8086987" y="1523621"/>
            <a:chExt cx="1375793" cy="3983752"/>
          </a:xfrm>
        </p:grpSpPr>
        <p:cxnSp>
          <p:nvCxnSpPr>
            <p:cNvPr id="61" name="Straight Connector 60">
              <a:extLst>
                <a:ext uri="{FF2B5EF4-FFF2-40B4-BE49-F238E27FC236}">
                  <a16:creationId xmlns:a16="http://schemas.microsoft.com/office/drawing/2014/main" id="{3896AF36-6890-42D3-B84C-6882E2C8E24C}"/>
                </a:ext>
              </a:extLst>
            </p:cNvPr>
            <p:cNvCxnSpPr>
              <a:cxnSpLocks/>
            </p:cNvCxnSpPr>
            <p:nvPr/>
          </p:nvCxnSpPr>
          <p:spPr>
            <a:xfrm>
              <a:off x="8615493" y="4462944"/>
              <a:ext cx="805343" cy="9815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A1326B-6261-4057-84AA-939C4D5BDF53}"/>
                </a:ext>
              </a:extLst>
            </p:cNvPr>
            <p:cNvCxnSpPr>
              <a:cxnSpLocks/>
            </p:cNvCxnSpPr>
            <p:nvPr/>
          </p:nvCxnSpPr>
          <p:spPr>
            <a:xfrm flipH="1">
              <a:off x="8615493" y="3514987"/>
              <a:ext cx="167780" cy="94795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426F37F-2303-49A7-852B-B2613B0BEFDA}"/>
                </a:ext>
              </a:extLst>
            </p:cNvPr>
            <p:cNvCxnSpPr>
              <a:cxnSpLocks/>
            </p:cNvCxnSpPr>
            <p:nvPr/>
          </p:nvCxnSpPr>
          <p:spPr>
            <a:xfrm>
              <a:off x="8112154" y="2634143"/>
              <a:ext cx="671119" cy="88580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6EA1E14-0DDD-44A7-AAE6-D5C75C23D3A1}"/>
                </a:ext>
              </a:extLst>
            </p:cNvPr>
            <p:cNvCxnSpPr>
              <a:cxnSpLocks/>
            </p:cNvCxnSpPr>
            <p:nvPr/>
          </p:nvCxnSpPr>
          <p:spPr>
            <a:xfrm flipH="1">
              <a:off x="8112154" y="1560352"/>
              <a:ext cx="335559" cy="106800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A65CE161-8FD8-474C-9E88-C0A060B34747}"/>
                </a:ext>
              </a:extLst>
            </p:cNvPr>
            <p:cNvSpPr/>
            <p:nvPr/>
          </p:nvSpPr>
          <p:spPr>
            <a:xfrm>
              <a:off x="8086987" y="2565443"/>
              <a:ext cx="100668" cy="1258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C4E40A95-0E26-40BA-9745-B1A5C361CA6C}"/>
                </a:ext>
              </a:extLst>
            </p:cNvPr>
            <p:cNvSpPr/>
            <p:nvPr/>
          </p:nvSpPr>
          <p:spPr>
            <a:xfrm>
              <a:off x="8732939" y="3462812"/>
              <a:ext cx="100668" cy="1258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F552418-F940-4819-B0D4-7027C37BC999}"/>
                </a:ext>
              </a:extLst>
            </p:cNvPr>
            <p:cNvSpPr/>
            <p:nvPr/>
          </p:nvSpPr>
          <p:spPr>
            <a:xfrm>
              <a:off x="9362112" y="5381538"/>
              <a:ext cx="100668" cy="1258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1DB5423-4C6C-47A0-9E49-7187C134B6F5}"/>
                </a:ext>
              </a:extLst>
            </p:cNvPr>
            <p:cNvSpPr/>
            <p:nvPr/>
          </p:nvSpPr>
          <p:spPr>
            <a:xfrm>
              <a:off x="8397379" y="1523621"/>
              <a:ext cx="100668" cy="1258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TextBox 68">
            <a:extLst>
              <a:ext uri="{FF2B5EF4-FFF2-40B4-BE49-F238E27FC236}">
                <a16:creationId xmlns:a16="http://schemas.microsoft.com/office/drawing/2014/main" id="{D79B9A98-A5F1-4425-8776-4C270230B6CC}"/>
              </a:ext>
            </a:extLst>
          </p:cNvPr>
          <p:cNvSpPr txBox="1"/>
          <p:nvPr/>
        </p:nvSpPr>
        <p:spPr>
          <a:xfrm>
            <a:off x="10729507" y="5418976"/>
            <a:ext cx="276835" cy="369332"/>
          </a:xfrm>
          <a:prstGeom prst="rect">
            <a:avLst/>
          </a:prstGeom>
          <a:noFill/>
        </p:spPr>
        <p:txBody>
          <a:bodyPr wrap="square" rtlCol="0">
            <a:spAutoFit/>
          </a:bodyPr>
          <a:lstStyle/>
          <a:p>
            <a:r>
              <a:rPr lang="en-US" dirty="0"/>
              <a:t>A</a:t>
            </a:r>
          </a:p>
        </p:txBody>
      </p:sp>
      <p:sp>
        <p:nvSpPr>
          <p:cNvPr id="70" name="TextBox 69">
            <a:extLst>
              <a:ext uri="{FF2B5EF4-FFF2-40B4-BE49-F238E27FC236}">
                <a16:creationId xmlns:a16="http://schemas.microsoft.com/office/drawing/2014/main" id="{AADCDAB0-EE84-494A-84C6-E116BB5926A6}"/>
              </a:ext>
            </a:extLst>
          </p:cNvPr>
          <p:cNvSpPr txBox="1"/>
          <p:nvPr/>
        </p:nvSpPr>
        <p:spPr>
          <a:xfrm>
            <a:off x="9739606" y="1290836"/>
            <a:ext cx="276835" cy="369332"/>
          </a:xfrm>
          <a:prstGeom prst="rect">
            <a:avLst/>
          </a:prstGeom>
          <a:noFill/>
        </p:spPr>
        <p:txBody>
          <a:bodyPr wrap="square" rtlCol="0">
            <a:spAutoFit/>
          </a:bodyPr>
          <a:lstStyle/>
          <a:p>
            <a:r>
              <a:rPr lang="en-US" dirty="0"/>
              <a:t>B</a:t>
            </a:r>
          </a:p>
        </p:txBody>
      </p:sp>
      <p:sp>
        <p:nvSpPr>
          <p:cNvPr id="71" name="TextBox 70">
            <a:extLst>
              <a:ext uri="{FF2B5EF4-FFF2-40B4-BE49-F238E27FC236}">
                <a16:creationId xmlns:a16="http://schemas.microsoft.com/office/drawing/2014/main" id="{557482CC-0E50-4596-A92F-BB9DB08AF46A}"/>
              </a:ext>
            </a:extLst>
          </p:cNvPr>
          <p:cNvSpPr txBox="1"/>
          <p:nvPr/>
        </p:nvSpPr>
        <p:spPr>
          <a:xfrm>
            <a:off x="9924166" y="4258012"/>
            <a:ext cx="276835" cy="369332"/>
          </a:xfrm>
          <a:prstGeom prst="rect">
            <a:avLst/>
          </a:prstGeom>
          <a:noFill/>
        </p:spPr>
        <p:txBody>
          <a:bodyPr wrap="square" rtlCol="0">
            <a:spAutoFit/>
          </a:bodyPr>
          <a:lstStyle/>
          <a:p>
            <a:r>
              <a:rPr lang="en-US" dirty="0"/>
              <a:t>x</a:t>
            </a:r>
          </a:p>
        </p:txBody>
      </p:sp>
      <p:sp>
        <p:nvSpPr>
          <p:cNvPr id="72" name="TextBox 71">
            <a:extLst>
              <a:ext uri="{FF2B5EF4-FFF2-40B4-BE49-F238E27FC236}">
                <a16:creationId xmlns:a16="http://schemas.microsoft.com/office/drawing/2014/main" id="{A22B9508-4600-4574-9ACB-AA2F452FEBFC}"/>
              </a:ext>
            </a:extLst>
          </p:cNvPr>
          <p:cNvSpPr txBox="1"/>
          <p:nvPr/>
        </p:nvSpPr>
        <p:spPr>
          <a:xfrm>
            <a:off x="10087753" y="3387398"/>
            <a:ext cx="276835" cy="369332"/>
          </a:xfrm>
          <a:prstGeom prst="rect">
            <a:avLst/>
          </a:prstGeom>
          <a:noFill/>
        </p:spPr>
        <p:txBody>
          <a:bodyPr wrap="square" rtlCol="0">
            <a:spAutoFit/>
          </a:bodyPr>
          <a:lstStyle/>
          <a:p>
            <a:r>
              <a:rPr lang="en-US" dirty="0">
                <a:solidFill>
                  <a:srgbClr val="FF0000"/>
                </a:solidFill>
              </a:rPr>
              <a:t>z</a:t>
            </a:r>
          </a:p>
        </p:txBody>
      </p:sp>
      <p:sp>
        <p:nvSpPr>
          <p:cNvPr id="73" name="TextBox 72">
            <a:extLst>
              <a:ext uri="{FF2B5EF4-FFF2-40B4-BE49-F238E27FC236}">
                <a16:creationId xmlns:a16="http://schemas.microsoft.com/office/drawing/2014/main" id="{8850F969-DFE7-4157-8A94-090DBEF5D32F}"/>
              </a:ext>
            </a:extLst>
          </p:cNvPr>
          <p:cNvSpPr txBox="1"/>
          <p:nvPr/>
        </p:nvSpPr>
        <p:spPr>
          <a:xfrm>
            <a:off x="9471162" y="2454946"/>
            <a:ext cx="276835" cy="369332"/>
          </a:xfrm>
          <a:prstGeom prst="rect">
            <a:avLst/>
          </a:prstGeom>
          <a:noFill/>
        </p:spPr>
        <p:txBody>
          <a:bodyPr wrap="square" rtlCol="0">
            <a:spAutoFit/>
          </a:bodyPr>
          <a:lstStyle/>
          <a:p>
            <a:r>
              <a:rPr lang="en-US" dirty="0">
                <a:solidFill>
                  <a:srgbClr val="FF0000"/>
                </a:solidFill>
              </a:rPr>
              <a:t>y</a:t>
            </a:r>
          </a:p>
        </p:txBody>
      </p:sp>
      <p:sp>
        <p:nvSpPr>
          <p:cNvPr id="74" name="TextBox 73">
            <a:extLst>
              <a:ext uri="{FF2B5EF4-FFF2-40B4-BE49-F238E27FC236}">
                <a16:creationId xmlns:a16="http://schemas.microsoft.com/office/drawing/2014/main" id="{3BED9C48-BB3D-40E3-8F38-B213BC641997}"/>
              </a:ext>
            </a:extLst>
          </p:cNvPr>
          <p:cNvSpPr txBox="1"/>
          <p:nvPr/>
        </p:nvSpPr>
        <p:spPr>
          <a:xfrm>
            <a:off x="11560010" y="5455707"/>
            <a:ext cx="276835" cy="369332"/>
          </a:xfrm>
          <a:prstGeom prst="rect">
            <a:avLst/>
          </a:prstGeom>
          <a:noFill/>
        </p:spPr>
        <p:txBody>
          <a:bodyPr wrap="square" rtlCol="0">
            <a:spAutoFit/>
          </a:bodyPr>
          <a:lstStyle/>
          <a:p>
            <a:r>
              <a:rPr lang="en-US" dirty="0"/>
              <a:t>A</a:t>
            </a:r>
          </a:p>
        </p:txBody>
      </p:sp>
      <p:sp>
        <p:nvSpPr>
          <p:cNvPr id="75" name="TextBox 74">
            <a:extLst>
              <a:ext uri="{FF2B5EF4-FFF2-40B4-BE49-F238E27FC236}">
                <a16:creationId xmlns:a16="http://schemas.microsoft.com/office/drawing/2014/main" id="{AE077A49-B1E6-48A1-9067-2CB8223EFC42}"/>
              </a:ext>
            </a:extLst>
          </p:cNvPr>
          <p:cNvSpPr txBox="1"/>
          <p:nvPr/>
        </p:nvSpPr>
        <p:spPr>
          <a:xfrm>
            <a:off x="10570109" y="1327567"/>
            <a:ext cx="276835" cy="369332"/>
          </a:xfrm>
          <a:prstGeom prst="rect">
            <a:avLst/>
          </a:prstGeom>
          <a:noFill/>
        </p:spPr>
        <p:txBody>
          <a:bodyPr wrap="square" rtlCol="0">
            <a:spAutoFit/>
          </a:bodyPr>
          <a:lstStyle/>
          <a:p>
            <a:r>
              <a:rPr lang="en-US" dirty="0"/>
              <a:t>B</a:t>
            </a:r>
          </a:p>
        </p:txBody>
      </p:sp>
      <p:sp>
        <p:nvSpPr>
          <p:cNvPr id="77" name="TextBox 76">
            <a:extLst>
              <a:ext uri="{FF2B5EF4-FFF2-40B4-BE49-F238E27FC236}">
                <a16:creationId xmlns:a16="http://schemas.microsoft.com/office/drawing/2014/main" id="{9D0EE7BF-2299-4718-96F9-05178EEEDFB5}"/>
              </a:ext>
            </a:extLst>
          </p:cNvPr>
          <p:cNvSpPr txBox="1"/>
          <p:nvPr/>
        </p:nvSpPr>
        <p:spPr>
          <a:xfrm>
            <a:off x="10918256" y="3424129"/>
            <a:ext cx="276835" cy="369332"/>
          </a:xfrm>
          <a:prstGeom prst="rect">
            <a:avLst/>
          </a:prstGeom>
          <a:noFill/>
        </p:spPr>
        <p:txBody>
          <a:bodyPr wrap="square" rtlCol="0">
            <a:spAutoFit/>
          </a:bodyPr>
          <a:lstStyle/>
          <a:p>
            <a:r>
              <a:rPr lang="en-US" dirty="0"/>
              <a:t>y</a:t>
            </a:r>
          </a:p>
        </p:txBody>
      </p:sp>
      <p:sp>
        <p:nvSpPr>
          <p:cNvPr id="78" name="TextBox 77">
            <a:extLst>
              <a:ext uri="{FF2B5EF4-FFF2-40B4-BE49-F238E27FC236}">
                <a16:creationId xmlns:a16="http://schemas.microsoft.com/office/drawing/2014/main" id="{51F85722-963E-4B5B-8ED8-B8D4CBB5A5FB}"/>
              </a:ext>
            </a:extLst>
          </p:cNvPr>
          <p:cNvSpPr txBox="1"/>
          <p:nvPr/>
        </p:nvSpPr>
        <p:spPr>
          <a:xfrm>
            <a:off x="10301665" y="2491677"/>
            <a:ext cx="276835" cy="369332"/>
          </a:xfrm>
          <a:prstGeom prst="rect">
            <a:avLst/>
          </a:prstGeom>
          <a:noFill/>
        </p:spPr>
        <p:txBody>
          <a:bodyPr wrap="square" rtlCol="0">
            <a:spAutoFit/>
          </a:bodyPr>
          <a:lstStyle/>
          <a:p>
            <a:r>
              <a:rPr lang="en-US" dirty="0"/>
              <a:t>z</a:t>
            </a:r>
          </a:p>
        </p:txBody>
      </p:sp>
      <p:sp>
        <p:nvSpPr>
          <p:cNvPr id="79" name="TextBox 78">
            <a:extLst>
              <a:ext uri="{FF2B5EF4-FFF2-40B4-BE49-F238E27FC236}">
                <a16:creationId xmlns:a16="http://schemas.microsoft.com/office/drawing/2014/main" id="{526E4A4D-4214-4079-A61C-BE847A652B8A}"/>
              </a:ext>
            </a:extLst>
          </p:cNvPr>
          <p:cNvSpPr txBox="1"/>
          <p:nvPr/>
        </p:nvSpPr>
        <p:spPr>
          <a:xfrm>
            <a:off x="7711580" y="798266"/>
            <a:ext cx="1287708" cy="369332"/>
          </a:xfrm>
          <a:prstGeom prst="rect">
            <a:avLst/>
          </a:prstGeom>
          <a:noFill/>
        </p:spPr>
        <p:txBody>
          <a:bodyPr wrap="square" rtlCol="0">
            <a:spAutoFit/>
          </a:bodyPr>
          <a:lstStyle/>
          <a:p>
            <a:r>
              <a:rPr lang="en-US" dirty="0"/>
              <a:t>Correct</a:t>
            </a:r>
          </a:p>
        </p:txBody>
      </p:sp>
      <p:sp>
        <p:nvSpPr>
          <p:cNvPr id="80" name="TextBox 79">
            <a:extLst>
              <a:ext uri="{FF2B5EF4-FFF2-40B4-BE49-F238E27FC236}">
                <a16:creationId xmlns:a16="http://schemas.microsoft.com/office/drawing/2014/main" id="{6D9BB050-1D25-417F-97ED-BC8896C817A9}"/>
              </a:ext>
            </a:extLst>
          </p:cNvPr>
          <p:cNvSpPr txBox="1"/>
          <p:nvPr/>
        </p:nvSpPr>
        <p:spPr>
          <a:xfrm>
            <a:off x="9878023" y="783883"/>
            <a:ext cx="1287708" cy="369332"/>
          </a:xfrm>
          <a:prstGeom prst="rect">
            <a:avLst/>
          </a:prstGeom>
          <a:noFill/>
        </p:spPr>
        <p:txBody>
          <a:bodyPr wrap="square" rtlCol="0">
            <a:spAutoFit/>
          </a:bodyPr>
          <a:lstStyle/>
          <a:p>
            <a:r>
              <a:rPr lang="en-US" dirty="0"/>
              <a:t>Incorrect</a:t>
            </a:r>
          </a:p>
        </p:txBody>
      </p:sp>
    </p:spTree>
    <p:extLst>
      <p:ext uri="{BB962C8B-B14F-4D97-AF65-F5344CB8AC3E}">
        <p14:creationId xmlns:p14="http://schemas.microsoft.com/office/powerpoint/2010/main" val="4234109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668CF4-E320-4D6D-B869-C50D295EFBB5}"/>
              </a:ext>
            </a:extLst>
          </p:cNvPr>
          <p:cNvSpPr>
            <a:spLocks noGrp="1"/>
          </p:cNvSpPr>
          <p:nvPr>
            <p:ph idx="1"/>
          </p:nvPr>
        </p:nvSpPr>
        <p:spPr>
          <a:xfrm>
            <a:off x="225804" y="869280"/>
            <a:ext cx="6913227" cy="4675843"/>
          </a:xfrm>
        </p:spPr>
        <p:txBody>
          <a:bodyPr>
            <a:normAutofit/>
          </a:bodyPr>
          <a:lstStyle/>
          <a:p>
            <a:r>
              <a:rPr lang="en-US" sz="1800" dirty="0"/>
              <a:t>For Walk-the-Graph to work, the network link segments should be in the same direction between the intersections. </a:t>
            </a:r>
          </a:p>
          <a:p>
            <a:pPr lvl="1"/>
            <a:r>
              <a:rPr lang="en-US" sz="1600" dirty="0"/>
              <a:t>Ex:  Links 115058 -&gt; 198634 and  62892 -&gt; 198634 both are in opposite directions. This results in not margining two links, while the Blue dots shows the expected merge section</a:t>
            </a:r>
          </a:p>
          <a:p>
            <a:pPr marL="457200" lvl="1" indent="0">
              <a:buNone/>
            </a:pPr>
            <a:endParaRPr lang="en-US" sz="1600" dirty="0"/>
          </a:p>
          <a:p>
            <a:endParaRPr lang="en-US" sz="1800" dirty="0"/>
          </a:p>
        </p:txBody>
      </p:sp>
      <p:sp>
        <p:nvSpPr>
          <p:cNvPr id="76" name="Title 1">
            <a:extLst>
              <a:ext uri="{FF2B5EF4-FFF2-40B4-BE49-F238E27FC236}">
                <a16:creationId xmlns:a16="http://schemas.microsoft.com/office/drawing/2014/main" id="{77DC7D0A-60E5-493C-86AC-1D241AA984A8}"/>
              </a:ext>
            </a:extLst>
          </p:cNvPr>
          <p:cNvSpPr txBox="1">
            <a:spLocks/>
          </p:cNvSpPr>
          <p:nvPr/>
        </p:nvSpPr>
        <p:spPr>
          <a:xfrm>
            <a:off x="0" y="17610"/>
            <a:ext cx="10515600" cy="68103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Input Issues #2: Sequence is not consistent</a:t>
            </a:r>
          </a:p>
        </p:txBody>
      </p:sp>
      <p:grpSp>
        <p:nvGrpSpPr>
          <p:cNvPr id="14" name="Group 13">
            <a:extLst>
              <a:ext uri="{FF2B5EF4-FFF2-40B4-BE49-F238E27FC236}">
                <a16:creationId xmlns:a16="http://schemas.microsoft.com/office/drawing/2014/main" id="{AB70D161-3300-4849-91C9-F5234DF7D4D9}"/>
              </a:ext>
            </a:extLst>
          </p:cNvPr>
          <p:cNvGrpSpPr/>
          <p:nvPr/>
        </p:nvGrpSpPr>
        <p:grpSpPr>
          <a:xfrm>
            <a:off x="3781425" y="2409826"/>
            <a:ext cx="8184771" cy="4267200"/>
            <a:chOff x="463766" y="2609850"/>
            <a:chExt cx="6499009" cy="3629025"/>
          </a:xfrm>
        </p:grpSpPr>
        <p:pic>
          <p:nvPicPr>
            <p:cNvPr id="4" name="Picture 3">
              <a:extLst>
                <a:ext uri="{FF2B5EF4-FFF2-40B4-BE49-F238E27FC236}">
                  <a16:creationId xmlns:a16="http://schemas.microsoft.com/office/drawing/2014/main" id="{FD68D9A7-A454-4516-BEFC-F0DA26139397}"/>
                </a:ext>
              </a:extLst>
            </p:cNvPr>
            <p:cNvPicPr>
              <a:picLocks noChangeAspect="1"/>
            </p:cNvPicPr>
            <p:nvPr/>
          </p:nvPicPr>
          <p:blipFill rotWithShape="1">
            <a:blip r:embed="rId2"/>
            <a:srcRect t="8576" r="17018" b="8657"/>
            <a:stretch/>
          </p:blipFill>
          <p:spPr>
            <a:xfrm>
              <a:off x="463766" y="2609850"/>
              <a:ext cx="6499009" cy="3629025"/>
            </a:xfrm>
            <a:prstGeom prst="rect">
              <a:avLst/>
            </a:prstGeom>
          </p:spPr>
        </p:pic>
        <p:cxnSp>
          <p:nvCxnSpPr>
            <p:cNvPr id="11" name="Straight Arrow Connector 10">
              <a:extLst>
                <a:ext uri="{FF2B5EF4-FFF2-40B4-BE49-F238E27FC236}">
                  <a16:creationId xmlns:a16="http://schemas.microsoft.com/office/drawing/2014/main" id="{25890589-8D83-4D00-83C9-7ED84FEC0588}"/>
                </a:ext>
              </a:extLst>
            </p:cNvPr>
            <p:cNvCxnSpPr/>
            <p:nvPr/>
          </p:nvCxnSpPr>
          <p:spPr>
            <a:xfrm>
              <a:off x="3436674" y="3543300"/>
              <a:ext cx="11715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8357DF5-E063-4434-B857-A820ED872847}"/>
                </a:ext>
              </a:extLst>
            </p:cNvPr>
            <p:cNvCxnSpPr>
              <a:cxnSpLocks/>
            </p:cNvCxnSpPr>
            <p:nvPr/>
          </p:nvCxnSpPr>
          <p:spPr>
            <a:xfrm flipH="1">
              <a:off x="4924425" y="3314700"/>
              <a:ext cx="11715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E11CE5EE-9746-46D0-AA2C-9D7C9EB9A4C2}"/>
              </a:ext>
            </a:extLst>
          </p:cNvPr>
          <p:cNvPicPr>
            <a:picLocks noChangeAspect="1"/>
          </p:cNvPicPr>
          <p:nvPr/>
        </p:nvPicPr>
        <p:blipFill rotWithShape="1">
          <a:blip r:embed="rId3"/>
          <a:srcRect r="52852"/>
          <a:stretch/>
        </p:blipFill>
        <p:spPr>
          <a:xfrm>
            <a:off x="7181889" y="749845"/>
            <a:ext cx="4741448" cy="1779417"/>
          </a:xfrm>
          <a:prstGeom prst="rect">
            <a:avLst/>
          </a:prstGeom>
        </p:spPr>
      </p:pic>
    </p:spTree>
    <p:extLst>
      <p:ext uri="{BB962C8B-B14F-4D97-AF65-F5344CB8AC3E}">
        <p14:creationId xmlns:p14="http://schemas.microsoft.com/office/powerpoint/2010/main" val="16141203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668CF4-E320-4D6D-B869-C50D295EFBB5}"/>
              </a:ext>
            </a:extLst>
          </p:cNvPr>
          <p:cNvSpPr>
            <a:spLocks noGrp="1"/>
          </p:cNvSpPr>
          <p:nvPr>
            <p:ph idx="1"/>
          </p:nvPr>
        </p:nvSpPr>
        <p:spPr>
          <a:xfrm>
            <a:off x="225804" y="869280"/>
            <a:ext cx="6913227" cy="1407195"/>
          </a:xfrm>
        </p:spPr>
        <p:txBody>
          <a:bodyPr>
            <a:normAutofit/>
          </a:bodyPr>
          <a:lstStyle/>
          <a:p>
            <a:r>
              <a:rPr lang="en-US" sz="1800" dirty="0"/>
              <a:t>Logic to identify inconsistent links (ex: D -&gt; E &lt;- F)</a:t>
            </a:r>
          </a:p>
          <a:p>
            <a:pPr marL="800100" lvl="1" indent="-342900">
              <a:buAutoNum type="arabicPeriod"/>
            </a:pPr>
            <a:r>
              <a:rPr lang="en-US" sz="1600" dirty="0"/>
              <a:t>Find all "A" nodes with no "From“ nodes (ex: "E" above)  and </a:t>
            </a:r>
          </a:p>
          <a:p>
            <a:pPr marL="800100" lvl="1" indent="-342900">
              <a:buAutoNum type="arabicPeriod"/>
            </a:pPr>
            <a:r>
              <a:rPr lang="en-US" sz="1600" dirty="0"/>
              <a:t>Check against Unique B nodes, flag them as missing “From” end</a:t>
            </a:r>
          </a:p>
          <a:p>
            <a:pPr marL="800100" lvl="1" indent="-342900">
              <a:buAutoNum type="arabicPeriod"/>
            </a:pPr>
            <a:r>
              <a:rPr lang="en-US" sz="1600" dirty="0"/>
              <a:t>Append it flags back to all links keyed on “B” to get all links</a:t>
            </a:r>
          </a:p>
          <a:p>
            <a:pPr marL="457200" lvl="1" indent="0">
              <a:buNone/>
            </a:pPr>
            <a:endParaRPr lang="en-US" sz="1800" dirty="0"/>
          </a:p>
        </p:txBody>
      </p:sp>
      <p:sp>
        <p:nvSpPr>
          <p:cNvPr id="76" name="Title 1">
            <a:extLst>
              <a:ext uri="{FF2B5EF4-FFF2-40B4-BE49-F238E27FC236}">
                <a16:creationId xmlns:a16="http://schemas.microsoft.com/office/drawing/2014/main" id="{77DC7D0A-60E5-493C-86AC-1D241AA984A8}"/>
              </a:ext>
            </a:extLst>
          </p:cNvPr>
          <p:cNvSpPr txBox="1">
            <a:spLocks/>
          </p:cNvSpPr>
          <p:nvPr/>
        </p:nvSpPr>
        <p:spPr>
          <a:xfrm>
            <a:off x="0" y="17610"/>
            <a:ext cx="10515600" cy="68103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Input Issues #2: Programmatically Flag</a:t>
            </a:r>
          </a:p>
        </p:txBody>
      </p:sp>
      <p:pic>
        <p:nvPicPr>
          <p:cNvPr id="2" name="Picture 1">
            <a:extLst>
              <a:ext uri="{FF2B5EF4-FFF2-40B4-BE49-F238E27FC236}">
                <a16:creationId xmlns:a16="http://schemas.microsoft.com/office/drawing/2014/main" id="{61084035-F38E-4F1B-BCC3-A51C901FF1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8599" y="2946300"/>
            <a:ext cx="5375051" cy="3547245"/>
          </a:xfrm>
          <a:prstGeom prst="rect">
            <a:avLst/>
          </a:prstGeom>
          <a:ln>
            <a:solidFill>
              <a:schemeClr val="tx1"/>
            </a:solidFill>
          </a:ln>
        </p:spPr>
      </p:pic>
      <p:sp>
        <p:nvSpPr>
          <p:cNvPr id="5" name="Rectangle 4">
            <a:extLst>
              <a:ext uri="{FF2B5EF4-FFF2-40B4-BE49-F238E27FC236}">
                <a16:creationId xmlns:a16="http://schemas.microsoft.com/office/drawing/2014/main" id="{E2D460A3-6CBF-47EC-8AB4-4DFF8BDEECFB}"/>
              </a:ext>
            </a:extLst>
          </p:cNvPr>
          <p:cNvSpPr/>
          <p:nvPr/>
        </p:nvSpPr>
        <p:spPr>
          <a:xfrm>
            <a:off x="476250" y="2189698"/>
            <a:ext cx="5619750" cy="584775"/>
          </a:xfrm>
          <a:prstGeom prst="rect">
            <a:avLst/>
          </a:prstGeom>
          <a:solidFill>
            <a:schemeClr val="accent4">
              <a:lumMod val="20000"/>
              <a:lumOff val="80000"/>
            </a:schemeClr>
          </a:solidFill>
        </p:spPr>
        <p:txBody>
          <a:bodyPr wrap="square">
            <a:spAutoFit/>
          </a:bodyPr>
          <a:lstStyle/>
          <a:p>
            <a:pPr lvl="1" algn="ctr"/>
            <a:r>
              <a:rPr lang="en-US" sz="1600" dirty="0"/>
              <a:t>There are 10, 077 inconsistent link out of 300,145  (~3.35%)</a:t>
            </a:r>
          </a:p>
          <a:p>
            <a:pPr lvl="1" algn="ctr"/>
            <a:r>
              <a:rPr lang="en-US" sz="1600" dirty="0"/>
              <a:t>Half of them need to be reversed </a:t>
            </a:r>
          </a:p>
        </p:txBody>
      </p:sp>
      <p:pic>
        <p:nvPicPr>
          <p:cNvPr id="7" name="Picture 6">
            <a:extLst>
              <a:ext uri="{FF2B5EF4-FFF2-40B4-BE49-F238E27FC236}">
                <a16:creationId xmlns:a16="http://schemas.microsoft.com/office/drawing/2014/main" id="{67013E56-F2A5-4B37-8E27-BB3B871D033B}"/>
              </a:ext>
            </a:extLst>
          </p:cNvPr>
          <p:cNvPicPr>
            <a:picLocks noChangeAspect="1"/>
          </p:cNvPicPr>
          <p:nvPr/>
        </p:nvPicPr>
        <p:blipFill>
          <a:blip r:embed="rId3"/>
          <a:stretch>
            <a:fillRect/>
          </a:stretch>
        </p:blipFill>
        <p:spPr>
          <a:xfrm>
            <a:off x="6429374" y="3820900"/>
            <a:ext cx="5497401" cy="2449044"/>
          </a:xfrm>
          <a:prstGeom prst="rect">
            <a:avLst/>
          </a:prstGeom>
          <a:ln>
            <a:solidFill>
              <a:schemeClr val="tx1"/>
            </a:solidFill>
          </a:ln>
        </p:spPr>
      </p:pic>
      <p:sp>
        <p:nvSpPr>
          <p:cNvPr id="8" name="TextBox 7">
            <a:extLst>
              <a:ext uri="{FF2B5EF4-FFF2-40B4-BE49-F238E27FC236}">
                <a16:creationId xmlns:a16="http://schemas.microsoft.com/office/drawing/2014/main" id="{A3DD501C-1892-4F5D-8C4E-A8A2EA9BA290}"/>
              </a:ext>
            </a:extLst>
          </p:cNvPr>
          <p:cNvSpPr txBox="1"/>
          <p:nvPr/>
        </p:nvSpPr>
        <p:spPr>
          <a:xfrm>
            <a:off x="7237077" y="2189698"/>
            <a:ext cx="4576719" cy="646331"/>
          </a:xfrm>
          <a:prstGeom prst="rect">
            <a:avLst/>
          </a:prstGeom>
          <a:solidFill>
            <a:schemeClr val="accent4">
              <a:lumMod val="20000"/>
              <a:lumOff val="80000"/>
            </a:schemeClr>
          </a:solidFill>
        </p:spPr>
        <p:txBody>
          <a:bodyPr wrap="square" rtlCol="0">
            <a:spAutoFit/>
          </a:bodyPr>
          <a:lstStyle/>
          <a:p>
            <a:r>
              <a:rPr lang="en-US" dirty="0"/>
              <a:t>140 are one-way links. These are real problem as there won’t be a reverse direction</a:t>
            </a:r>
          </a:p>
        </p:txBody>
      </p:sp>
    </p:spTree>
    <p:extLst>
      <p:ext uri="{BB962C8B-B14F-4D97-AF65-F5344CB8AC3E}">
        <p14:creationId xmlns:p14="http://schemas.microsoft.com/office/powerpoint/2010/main" val="31729022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77DC7D0A-60E5-493C-86AC-1D241AA984A8}"/>
              </a:ext>
            </a:extLst>
          </p:cNvPr>
          <p:cNvSpPr txBox="1">
            <a:spLocks/>
          </p:cNvSpPr>
          <p:nvPr/>
        </p:nvSpPr>
        <p:spPr>
          <a:xfrm>
            <a:off x="0" y="17610"/>
            <a:ext cx="10515600" cy="68103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Input Issues #2: Programmatically Flag</a:t>
            </a:r>
          </a:p>
        </p:txBody>
      </p:sp>
      <p:pic>
        <p:nvPicPr>
          <p:cNvPr id="2" name="Picture 1">
            <a:extLst>
              <a:ext uri="{FF2B5EF4-FFF2-40B4-BE49-F238E27FC236}">
                <a16:creationId xmlns:a16="http://schemas.microsoft.com/office/drawing/2014/main" id="{61084035-F38E-4F1B-BCC3-A51C901FF1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9075" y="1522324"/>
            <a:ext cx="7802451" cy="4102921"/>
          </a:xfrm>
          <a:prstGeom prst="rect">
            <a:avLst/>
          </a:prstGeom>
          <a:ln>
            <a:solidFill>
              <a:schemeClr val="tx1"/>
            </a:solidFill>
          </a:ln>
        </p:spPr>
      </p:pic>
      <p:sp>
        <p:nvSpPr>
          <p:cNvPr id="5" name="Rectangle 4">
            <a:extLst>
              <a:ext uri="{FF2B5EF4-FFF2-40B4-BE49-F238E27FC236}">
                <a16:creationId xmlns:a16="http://schemas.microsoft.com/office/drawing/2014/main" id="{E2D460A3-6CBF-47EC-8AB4-4DFF8BDEECFB}"/>
              </a:ext>
            </a:extLst>
          </p:cNvPr>
          <p:cNvSpPr/>
          <p:nvPr/>
        </p:nvSpPr>
        <p:spPr>
          <a:xfrm>
            <a:off x="219075" y="818098"/>
            <a:ext cx="5619750" cy="584775"/>
          </a:xfrm>
          <a:prstGeom prst="rect">
            <a:avLst/>
          </a:prstGeom>
          <a:solidFill>
            <a:schemeClr val="accent4">
              <a:lumMod val="20000"/>
              <a:lumOff val="80000"/>
            </a:schemeClr>
          </a:solidFill>
        </p:spPr>
        <p:txBody>
          <a:bodyPr wrap="square">
            <a:spAutoFit/>
          </a:bodyPr>
          <a:lstStyle/>
          <a:p>
            <a:pPr lvl="1" algn="ctr"/>
            <a:r>
              <a:rPr lang="en-US" sz="1600" dirty="0"/>
              <a:t>There are 10, 077 inconsistent link out of 300,145  (~3.35%)</a:t>
            </a:r>
          </a:p>
          <a:p>
            <a:pPr lvl="1" algn="ctr"/>
            <a:r>
              <a:rPr lang="en-US" sz="1600" dirty="0"/>
              <a:t>Half of them need to be reversed </a:t>
            </a:r>
          </a:p>
        </p:txBody>
      </p:sp>
      <p:sp>
        <p:nvSpPr>
          <p:cNvPr id="9" name="TextBox 8">
            <a:extLst>
              <a:ext uri="{FF2B5EF4-FFF2-40B4-BE49-F238E27FC236}">
                <a16:creationId xmlns:a16="http://schemas.microsoft.com/office/drawing/2014/main" id="{D160A835-77D4-45D9-9B1F-53EFD4AC4FA7}"/>
              </a:ext>
            </a:extLst>
          </p:cNvPr>
          <p:cNvSpPr txBox="1"/>
          <p:nvPr/>
        </p:nvSpPr>
        <p:spPr>
          <a:xfrm>
            <a:off x="8448675" y="1588625"/>
            <a:ext cx="3305175" cy="3970318"/>
          </a:xfrm>
          <a:prstGeom prst="rect">
            <a:avLst/>
          </a:prstGeom>
          <a:noFill/>
        </p:spPr>
        <p:txBody>
          <a:bodyPr wrap="square" rtlCol="0">
            <a:spAutoFit/>
          </a:bodyPr>
          <a:lstStyle/>
          <a:p>
            <a:r>
              <a:rPr lang="en-US" b="1" u="sng" dirty="0"/>
              <a:t>No easy fix: </a:t>
            </a:r>
          </a:p>
          <a:p>
            <a:r>
              <a:rPr lang="en-US" dirty="0"/>
              <a:t>No automatic fix:</a:t>
            </a:r>
          </a:p>
          <a:p>
            <a:r>
              <a:rPr lang="en-US" dirty="0"/>
              <a:t> - Some network conflation tools can be used but consumes same amount of time as manually reviewing these 10k links</a:t>
            </a:r>
          </a:p>
          <a:p>
            <a:endParaRPr lang="en-US" dirty="0"/>
          </a:p>
          <a:p>
            <a:r>
              <a:rPr lang="en-US" b="1" u="sng" dirty="0"/>
              <a:t>Solution: </a:t>
            </a:r>
          </a:p>
          <a:p>
            <a:r>
              <a:rPr lang="en-US" dirty="0">
                <a:solidFill>
                  <a:srgbClr val="FF0000"/>
                </a:solidFill>
              </a:rPr>
              <a:t>Code all reverse direction for all bi-directional links</a:t>
            </a:r>
            <a:r>
              <a:rPr lang="en-US" dirty="0"/>
              <a:t>.  Handle reverse (BA) link internally in the program</a:t>
            </a:r>
          </a:p>
          <a:p>
            <a:endParaRPr lang="en-US" dirty="0"/>
          </a:p>
          <a:p>
            <a:endParaRPr lang="en-US" dirty="0"/>
          </a:p>
        </p:txBody>
      </p:sp>
    </p:spTree>
    <p:extLst>
      <p:ext uri="{BB962C8B-B14F-4D97-AF65-F5344CB8AC3E}">
        <p14:creationId xmlns:p14="http://schemas.microsoft.com/office/powerpoint/2010/main" val="33852273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0A55A-2CB1-4C95-94D9-57FB07F86F3D}"/>
              </a:ext>
            </a:extLst>
          </p:cNvPr>
          <p:cNvSpPr>
            <a:spLocks noGrp="1"/>
          </p:cNvSpPr>
          <p:nvPr>
            <p:ph type="title"/>
          </p:nvPr>
        </p:nvSpPr>
        <p:spPr>
          <a:xfrm>
            <a:off x="0" y="17610"/>
            <a:ext cx="10515600" cy="681037"/>
          </a:xfrm>
        </p:spPr>
        <p:txBody>
          <a:bodyPr>
            <a:normAutofit fontScale="90000"/>
          </a:bodyPr>
          <a:lstStyle/>
          <a:p>
            <a:r>
              <a:rPr lang="en-US" dirty="0"/>
              <a:t>Input Issues #3: Multiple Nodes </a:t>
            </a:r>
          </a:p>
        </p:txBody>
      </p:sp>
      <p:sp>
        <p:nvSpPr>
          <p:cNvPr id="3" name="Content Placeholder 2">
            <a:extLst>
              <a:ext uri="{FF2B5EF4-FFF2-40B4-BE49-F238E27FC236}">
                <a16:creationId xmlns:a16="http://schemas.microsoft.com/office/drawing/2014/main" id="{77668CF4-E320-4D6D-B869-C50D295EFBB5}"/>
              </a:ext>
            </a:extLst>
          </p:cNvPr>
          <p:cNvSpPr>
            <a:spLocks noGrp="1"/>
          </p:cNvSpPr>
          <p:nvPr>
            <p:ph idx="1"/>
          </p:nvPr>
        </p:nvSpPr>
        <p:spPr>
          <a:xfrm>
            <a:off x="267754" y="1049476"/>
            <a:ext cx="6854502" cy="1811533"/>
          </a:xfrm>
        </p:spPr>
        <p:txBody>
          <a:bodyPr>
            <a:normAutofit/>
          </a:bodyPr>
          <a:lstStyle/>
          <a:p>
            <a:r>
              <a:rPr lang="en-US" sz="1800" dirty="0"/>
              <a:t>Centroid Links (endpoints) and Zone Centroids should be snapped. Currently, about 207 centroids don’t snap.</a:t>
            </a:r>
          </a:p>
          <a:p>
            <a:r>
              <a:rPr lang="en-US" sz="1800" dirty="0" err="1"/>
              <a:t>Hwy_NodeIds</a:t>
            </a:r>
            <a:r>
              <a:rPr lang="en-US" sz="1800" dirty="0"/>
              <a:t> (points) and </a:t>
            </a:r>
            <a:r>
              <a:rPr lang="en-US" sz="1800" dirty="0" err="1"/>
              <a:t>GeoMaster</a:t>
            </a:r>
            <a:r>
              <a:rPr lang="en-US" sz="1800" dirty="0"/>
              <a:t> Links should also be snapped. Currently everything works well</a:t>
            </a:r>
          </a:p>
          <a:p>
            <a:r>
              <a:rPr lang="en-US" sz="1800" dirty="0"/>
              <a:t>Duplicate nodes</a:t>
            </a:r>
          </a:p>
        </p:txBody>
      </p:sp>
      <p:pic>
        <p:nvPicPr>
          <p:cNvPr id="4" name="Picture 3">
            <a:extLst>
              <a:ext uri="{FF2B5EF4-FFF2-40B4-BE49-F238E27FC236}">
                <a16:creationId xmlns:a16="http://schemas.microsoft.com/office/drawing/2014/main" id="{39D04877-F73C-4B70-AC40-0BDF19615203}"/>
              </a:ext>
            </a:extLst>
          </p:cNvPr>
          <p:cNvPicPr>
            <a:picLocks noChangeAspect="1"/>
          </p:cNvPicPr>
          <p:nvPr/>
        </p:nvPicPr>
        <p:blipFill rotWithShape="1">
          <a:blip r:embed="rId2">
            <a:extLst>
              <a:ext uri="{28A0092B-C50C-407E-A947-70E740481C1C}">
                <a14:useLocalDpi xmlns:a14="http://schemas.microsoft.com/office/drawing/2010/main" val="0"/>
              </a:ext>
            </a:extLst>
          </a:blip>
          <a:srcRect l="14686" t="16633" b="841"/>
          <a:stretch/>
        </p:blipFill>
        <p:spPr>
          <a:xfrm>
            <a:off x="966941" y="2861009"/>
            <a:ext cx="5198834" cy="3028335"/>
          </a:xfrm>
          <a:prstGeom prst="rect">
            <a:avLst/>
          </a:prstGeom>
        </p:spPr>
      </p:pic>
      <p:sp>
        <p:nvSpPr>
          <p:cNvPr id="76" name="TextBox 75">
            <a:extLst>
              <a:ext uri="{FF2B5EF4-FFF2-40B4-BE49-F238E27FC236}">
                <a16:creationId xmlns:a16="http://schemas.microsoft.com/office/drawing/2014/main" id="{05088BF1-13B7-4FCB-A199-92F4B02E35A2}"/>
              </a:ext>
            </a:extLst>
          </p:cNvPr>
          <p:cNvSpPr txBox="1"/>
          <p:nvPr/>
        </p:nvSpPr>
        <p:spPr>
          <a:xfrm>
            <a:off x="8274149" y="1415415"/>
            <a:ext cx="3177698" cy="3600986"/>
          </a:xfrm>
          <a:prstGeom prst="rect">
            <a:avLst/>
          </a:prstGeom>
          <a:noFill/>
        </p:spPr>
        <p:txBody>
          <a:bodyPr wrap="square" rtlCol="0">
            <a:spAutoFit/>
          </a:bodyPr>
          <a:lstStyle/>
          <a:p>
            <a:r>
              <a:rPr lang="en-US" sz="1200" b="1" u="sng" dirty="0"/>
              <a:t>Solution #1</a:t>
            </a:r>
            <a:r>
              <a:rPr lang="en-US" sz="1200" dirty="0"/>
              <a:t>:</a:t>
            </a:r>
          </a:p>
          <a:p>
            <a:r>
              <a:rPr lang="en-US" sz="1200" dirty="0"/>
              <a:t>Keep the lowest number and remove the other two.  ArcGIS “Many-to-One” </a:t>
            </a:r>
            <a:r>
              <a:rPr lang="en-US" sz="1200" dirty="0" err="1"/>
              <a:t>Addin</a:t>
            </a:r>
            <a:r>
              <a:rPr lang="en-US" sz="1200" dirty="0"/>
              <a:t> doesn’t really have an order, it keeps uses the first node it encountered.  This logic is hard to replicate as each program assigns  “</a:t>
            </a:r>
            <a:r>
              <a:rPr lang="en-US" sz="1200" dirty="0" err="1"/>
              <a:t>shp</a:t>
            </a:r>
            <a:r>
              <a:rPr lang="en-US" sz="1200" dirty="0"/>
              <a:t>” data handles in different ways. Tried but it didn’t produce the same results as ArcGIS</a:t>
            </a:r>
          </a:p>
          <a:p>
            <a:endParaRPr lang="en-US" sz="1200" dirty="0"/>
          </a:p>
          <a:p>
            <a:endParaRPr lang="en-US" sz="1200" dirty="0"/>
          </a:p>
          <a:p>
            <a:r>
              <a:rPr lang="en-US" sz="1200" b="1" u="sng" dirty="0"/>
              <a:t>Solution #2</a:t>
            </a:r>
            <a:r>
              <a:rPr lang="en-US" sz="1200" dirty="0"/>
              <a:t>:</a:t>
            </a:r>
          </a:p>
          <a:p>
            <a:r>
              <a:rPr lang="en-US" sz="1200" dirty="0"/>
              <a:t>Manually cleanup – decide what’s retained at the end of “Many-to-One” tool and correct the input. </a:t>
            </a:r>
          </a:p>
          <a:p>
            <a:endParaRPr lang="en-US" sz="1200" dirty="0"/>
          </a:p>
          <a:p>
            <a:r>
              <a:rPr lang="en-US" sz="1200" dirty="0"/>
              <a:t>Prefer automatic cleanup, keeping the lowest number and overwrite the input database.</a:t>
            </a:r>
          </a:p>
          <a:p>
            <a:endParaRPr lang="en-US" sz="1200" dirty="0"/>
          </a:p>
          <a:p>
            <a:r>
              <a:rPr lang="en-US" sz="1200" dirty="0"/>
              <a:t>  </a:t>
            </a:r>
          </a:p>
        </p:txBody>
      </p:sp>
    </p:spTree>
    <p:extLst>
      <p:ext uri="{BB962C8B-B14F-4D97-AF65-F5344CB8AC3E}">
        <p14:creationId xmlns:p14="http://schemas.microsoft.com/office/powerpoint/2010/main" val="11963141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0A89AD-D68F-4AAB-9A96-71DE4F40B9DB}"/>
              </a:ext>
            </a:extLst>
          </p:cNvPr>
          <p:cNvPicPr>
            <a:picLocks noChangeAspect="1"/>
          </p:cNvPicPr>
          <p:nvPr/>
        </p:nvPicPr>
        <p:blipFill>
          <a:blip r:embed="rId2"/>
          <a:stretch>
            <a:fillRect/>
          </a:stretch>
        </p:blipFill>
        <p:spPr>
          <a:xfrm>
            <a:off x="896464" y="1076229"/>
            <a:ext cx="6355704" cy="4705541"/>
          </a:xfrm>
          <a:prstGeom prst="rect">
            <a:avLst/>
          </a:prstGeom>
        </p:spPr>
      </p:pic>
      <p:sp>
        <p:nvSpPr>
          <p:cNvPr id="4" name="Title 1">
            <a:extLst>
              <a:ext uri="{FF2B5EF4-FFF2-40B4-BE49-F238E27FC236}">
                <a16:creationId xmlns:a16="http://schemas.microsoft.com/office/drawing/2014/main" id="{990FB442-6501-411A-99DB-B0DDC8AF12BD}"/>
              </a:ext>
            </a:extLst>
          </p:cNvPr>
          <p:cNvSpPr>
            <a:spLocks noGrp="1"/>
          </p:cNvSpPr>
          <p:nvPr>
            <p:ph type="title"/>
          </p:nvPr>
        </p:nvSpPr>
        <p:spPr>
          <a:xfrm>
            <a:off x="0" y="17610"/>
            <a:ext cx="10515600" cy="681037"/>
          </a:xfrm>
        </p:spPr>
        <p:txBody>
          <a:bodyPr>
            <a:normAutofit fontScale="90000"/>
          </a:bodyPr>
          <a:lstStyle/>
          <a:p>
            <a:r>
              <a:rPr lang="en-US" dirty="0"/>
              <a:t>Input Issues #4: Missing Links</a:t>
            </a:r>
          </a:p>
        </p:txBody>
      </p:sp>
      <p:sp>
        <p:nvSpPr>
          <p:cNvPr id="5" name="TextBox 4">
            <a:extLst>
              <a:ext uri="{FF2B5EF4-FFF2-40B4-BE49-F238E27FC236}">
                <a16:creationId xmlns:a16="http://schemas.microsoft.com/office/drawing/2014/main" id="{03642477-24A5-431A-96D2-C65C8C043423}"/>
              </a:ext>
            </a:extLst>
          </p:cNvPr>
          <p:cNvSpPr txBox="1"/>
          <p:nvPr/>
        </p:nvSpPr>
        <p:spPr>
          <a:xfrm>
            <a:off x="3893574" y="5198495"/>
            <a:ext cx="2628480" cy="369332"/>
          </a:xfrm>
          <a:prstGeom prst="rect">
            <a:avLst/>
          </a:prstGeom>
          <a:noFill/>
        </p:spPr>
        <p:txBody>
          <a:bodyPr wrap="square" rtlCol="0">
            <a:spAutoFit/>
          </a:bodyPr>
          <a:lstStyle/>
          <a:p>
            <a:r>
              <a:rPr lang="en-US" b="1" dirty="0"/>
              <a:t> Links to 87797 is missing </a:t>
            </a:r>
          </a:p>
        </p:txBody>
      </p:sp>
      <p:sp>
        <p:nvSpPr>
          <p:cNvPr id="3" name="Right Brace 2">
            <a:extLst>
              <a:ext uri="{FF2B5EF4-FFF2-40B4-BE49-F238E27FC236}">
                <a16:creationId xmlns:a16="http://schemas.microsoft.com/office/drawing/2014/main" id="{CB392E7E-49AF-4D6B-8390-B7B9B1F5D998}"/>
              </a:ext>
            </a:extLst>
          </p:cNvPr>
          <p:cNvSpPr/>
          <p:nvPr/>
        </p:nvSpPr>
        <p:spPr>
          <a:xfrm>
            <a:off x="3352800" y="4896465"/>
            <a:ext cx="540774" cy="97339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BD354873-E55C-46CB-A32D-F5F43744EF8F}"/>
              </a:ext>
            </a:extLst>
          </p:cNvPr>
          <p:cNvSpPr txBox="1"/>
          <p:nvPr/>
        </p:nvSpPr>
        <p:spPr>
          <a:xfrm>
            <a:off x="8173837" y="1580083"/>
            <a:ext cx="3530484" cy="3139321"/>
          </a:xfrm>
          <a:prstGeom prst="rect">
            <a:avLst/>
          </a:prstGeom>
          <a:noFill/>
        </p:spPr>
        <p:txBody>
          <a:bodyPr wrap="square" rtlCol="0">
            <a:spAutoFit/>
          </a:bodyPr>
          <a:lstStyle/>
          <a:p>
            <a:r>
              <a:rPr lang="en-US" b="1" u="sng" dirty="0" err="1"/>
              <a:t>Navteq</a:t>
            </a:r>
            <a:r>
              <a:rPr lang="en-US" b="1" u="sng" dirty="0"/>
              <a:t> Database:</a:t>
            </a:r>
          </a:p>
          <a:p>
            <a:r>
              <a:rPr lang="en-US" dirty="0"/>
              <a:t>This link exists but coded with a different functional class than other links.</a:t>
            </a:r>
          </a:p>
          <a:p>
            <a:endParaRPr lang="en-US" dirty="0"/>
          </a:p>
          <a:p>
            <a:r>
              <a:rPr lang="en-US" b="1" u="sng" dirty="0" err="1"/>
              <a:t>GeoMaster</a:t>
            </a:r>
            <a:r>
              <a:rPr lang="en-US" b="1" u="sng" dirty="0"/>
              <a:t>:</a:t>
            </a:r>
          </a:p>
          <a:p>
            <a:r>
              <a:rPr lang="en-US" dirty="0"/>
              <a:t>It appears, </a:t>
            </a:r>
            <a:r>
              <a:rPr lang="en-US" dirty="0" err="1"/>
              <a:t>GeoMatser</a:t>
            </a:r>
            <a:r>
              <a:rPr lang="en-US" dirty="0"/>
              <a:t> is developed with a generalized idea (</a:t>
            </a:r>
            <a:r>
              <a:rPr lang="en-US" dirty="0" err="1"/>
              <a:t>Navteq</a:t>
            </a:r>
            <a:r>
              <a:rPr lang="en-US" dirty="0"/>
              <a:t> functional class of major &amp; secondary roads) and </a:t>
            </a:r>
            <a:r>
              <a:rPr lang="en-US" dirty="0" err="1"/>
              <a:t>appreantly</a:t>
            </a:r>
            <a:r>
              <a:rPr lang="en-US" dirty="0"/>
              <a:t> no QA/QC.</a:t>
            </a:r>
          </a:p>
        </p:txBody>
      </p:sp>
    </p:spTree>
    <p:extLst>
      <p:ext uri="{BB962C8B-B14F-4D97-AF65-F5344CB8AC3E}">
        <p14:creationId xmlns:p14="http://schemas.microsoft.com/office/powerpoint/2010/main" val="228276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0A89AD-D68F-4AAB-9A96-71DE4F40B9DB}"/>
              </a:ext>
            </a:extLst>
          </p:cNvPr>
          <p:cNvPicPr>
            <a:picLocks noChangeAspect="1"/>
          </p:cNvPicPr>
          <p:nvPr/>
        </p:nvPicPr>
        <p:blipFill rotWithShape="1">
          <a:blip r:embed="rId2">
            <a:extLst>
              <a:ext uri="{28A0092B-C50C-407E-A947-70E740481C1C}">
                <a14:useLocalDpi xmlns:a14="http://schemas.microsoft.com/office/drawing/2010/main" val="0"/>
              </a:ext>
            </a:extLst>
          </a:blip>
          <a:srcRect t="16934" b="28060"/>
          <a:stretch/>
        </p:blipFill>
        <p:spPr>
          <a:xfrm>
            <a:off x="409606" y="1335053"/>
            <a:ext cx="10159208" cy="2508785"/>
          </a:xfrm>
          <a:prstGeom prst="rect">
            <a:avLst/>
          </a:prstGeom>
        </p:spPr>
      </p:pic>
      <p:pic>
        <p:nvPicPr>
          <p:cNvPr id="3" name="Picture 2">
            <a:extLst>
              <a:ext uri="{FF2B5EF4-FFF2-40B4-BE49-F238E27FC236}">
                <a16:creationId xmlns:a16="http://schemas.microsoft.com/office/drawing/2014/main" id="{C0A38556-9431-4046-9A38-F163C8A1D454}"/>
              </a:ext>
            </a:extLst>
          </p:cNvPr>
          <p:cNvPicPr>
            <a:picLocks noChangeAspect="1"/>
          </p:cNvPicPr>
          <p:nvPr/>
        </p:nvPicPr>
        <p:blipFill>
          <a:blip r:embed="rId3"/>
          <a:stretch>
            <a:fillRect/>
          </a:stretch>
        </p:blipFill>
        <p:spPr>
          <a:xfrm>
            <a:off x="256502" y="4713423"/>
            <a:ext cx="7866667" cy="1619048"/>
          </a:xfrm>
          <a:prstGeom prst="rect">
            <a:avLst/>
          </a:prstGeom>
        </p:spPr>
      </p:pic>
      <p:cxnSp>
        <p:nvCxnSpPr>
          <p:cNvPr id="6" name="Straight Arrow Connector 5">
            <a:extLst>
              <a:ext uri="{FF2B5EF4-FFF2-40B4-BE49-F238E27FC236}">
                <a16:creationId xmlns:a16="http://schemas.microsoft.com/office/drawing/2014/main" id="{C3B9B942-B6ED-483E-9DCD-A243DEA6920A}"/>
              </a:ext>
            </a:extLst>
          </p:cNvPr>
          <p:cNvCxnSpPr/>
          <p:nvPr/>
        </p:nvCxnSpPr>
        <p:spPr>
          <a:xfrm flipV="1">
            <a:off x="7374060" y="3662096"/>
            <a:ext cx="0" cy="85538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5737273-2494-4386-AAB0-E31F7579AD13}"/>
              </a:ext>
            </a:extLst>
          </p:cNvPr>
          <p:cNvSpPr txBox="1"/>
          <p:nvPr/>
        </p:nvSpPr>
        <p:spPr>
          <a:xfrm>
            <a:off x="7090781" y="889111"/>
            <a:ext cx="4817807" cy="1200329"/>
          </a:xfrm>
          <a:prstGeom prst="rect">
            <a:avLst/>
          </a:prstGeom>
          <a:solidFill>
            <a:schemeClr val="accent6">
              <a:lumMod val="20000"/>
              <a:lumOff val="80000"/>
            </a:schemeClr>
          </a:solidFill>
        </p:spPr>
        <p:txBody>
          <a:bodyPr wrap="square" rtlCol="0">
            <a:spAutoFit/>
          </a:bodyPr>
          <a:lstStyle/>
          <a:p>
            <a:r>
              <a:rPr lang="en-US" dirty="0"/>
              <a:t>50594 -&gt; 114231  shows an elevated section </a:t>
            </a:r>
          </a:p>
          <a:p>
            <a:r>
              <a:rPr lang="en-US" dirty="0"/>
              <a:t>114231 -&gt; 50754 shows at grade to elevation</a:t>
            </a:r>
          </a:p>
          <a:p>
            <a:endParaRPr lang="en-US" dirty="0"/>
          </a:p>
          <a:p>
            <a:r>
              <a:rPr lang="en-US" dirty="0"/>
              <a:t>This suggest perhaps </a:t>
            </a:r>
            <a:r>
              <a:rPr lang="en-US" b="1" u="sng" dirty="0"/>
              <a:t>ZLEV is coded in reverse </a:t>
            </a:r>
            <a:r>
              <a:rPr lang="en-US" dirty="0"/>
              <a:t>? </a:t>
            </a:r>
          </a:p>
        </p:txBody>
      </p:sp>
      <p:sp>
        <p:nvSpPr>
          <p:cNvPr id="10" name="Rectangle: Rounded Corners 9">
            <a:extLst>
              <a:ext uri="{FF2B5EF4-FFF2-40B4-BE49-F238E27FC236}">
                <a16:creationId xmlns:a16="http://schemas.microsoft.com/office/drawing/2014/main" id="{2AC93A37-9C12-4256-9F10-D33E1FD0138E}"/>
              </a:ext>
            </a:extLst>
          </p:cNvPr>
          <p:cNvSpPr/>
          <p:nvPr/>
        </p:nvSpPr>
        <p:spPr>
          <a:xfrm>
            <a:off x="2843830" y="4917486"/>
            <a:ext cx="560439" cy="324464"/>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149AFEE-AF8E-44AA-BC59-E99199745700}"/>
              </a:ext>
            </a:extLst>
          </p:cNvPr>
          <p:cNvSpPr/>
          <p:nvPr/>
        </p:nvSpPr>
        <p:spPr>
          <a:xfrm>
            <a:off x="1009301" y="4938909"/>
            <a:ext cx="560439" cy="324464"/>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1333AFA-684C-4B6B-B5EE-8326C6EE4710}"/>
              </a:ext>
            </a:extLst>
          </p:cNvPr>
          <p:cNvSpPr/>
          <p:nvPr/>
        </p:nvSpPr>
        <p:spPr>
          <a:xfrm>
            <a:off x="524281" y="5678020"/>
            <a:ext cx="560439" cy="324464"/>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2895D52-9BB3-429A-B59C-DDE91046FBA6}"/>
              </a:ext>
            </a:extLst>
          </p:cNvPr>
          <p:cNvSpPr/>
          <p:nvPr/>
        </p:nvSpPr>
        <p:spPr>
          <a:xfrm>
            <a:off x="2218669" y="5678020"/>
            <a:ext cx="560439" cy="32446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DC137089-440E-47F1-AB84-79E3E45CF5C7}"/>
              </a:ext>
            </a:extLst>
          </p:cNvPr>
          <p:cNvSpPr>
            <a:spLocks noGrp="1"/>
          </p:cNvSpPr>
          <p:nvPr>
            <p:ph type="title"/>
          </p:nvPr>
        </p:nvSpPr>
        <p:spPr>
          <a:xfrm>
            <a:off x="0" y="17610"/>
            <a:ext cx="10515600" cy="681037"/>
          </a:xfrm>
        </p:spPr>
        <p:txBody>
          <a:bodyPr>
            <a:normAutofit fontScale="90000"/>
          </a:bodyPr>
          <a:lstStyle/>
          <a:p>
            <a:r>
              <a:rPr lang="en-US" dirty="0"/>
              <a:t>Input Issues #5: Inconsistent Elevation </a:t>
            </a:r>
          </a:p>
        </p:txBody>
      </p:sp>
      <p:sp>
        <p:nvSpPr>
          <p:cNvPr id="15" name="TextBox 14">
            <a:extLst>
              <a:ext uri="{FF2B5EF4-FFF2-40B4-BE49-F238E27FC236}">
                <a16:creationId xmlns:a16="http://schemas.microsoft.com/office/drawing/2014/main" id="{4C26259C-3591-444C-AF03-B70568D785EA}"/>
              </a:ext>
            </a:extLst>
          </p:cNvPr>
          <p:cNvSpPr txBox="1"/>
          <p:nvPr/>
        </p:nvSpPr>
        <p:spPr>
          <a:xfrm>
            <a:off x="8706233" y="4517479"/>
            <a:ext cx="3204684" cy="923330"/>
          </a:xfrm>
          <a:prstGeom prst="rect">
            <a:avLst/>
          </a:prstGeom>
          <a:solidFill>
            <a:schemeClr val="accent4">
              <a:lumMod val="20000"/>
              <a:lumOff val="80000"/>
            </a:schemeClr>
          </a:solidFill>
        </p:spPr>
        <p:txBody>
          <a:bodyPr wrap="square" rtlCol="0">
            <a:spAutoFit/>
          </a:bodyPr>
          <a:lstStyle/>
          <a:p>
            <a:r>
              <a:rPr lang="en-US" b="1" dirty="0"/>
              <a:t>Solution: </a:t>
            </a:r>
            <a:r>
              <a:rPr lang="en-US" dirty="0"/>
              <a:t>Program to evaluate all such inconsistencies and flip the T_ZLEV and F_ZLEV</a:t>
            </a:r>
          </a:p>
        </p:txBody>
      </p:sp>
    </p:spTree>
    <p:extLst>
      <p:ext uri="{BB962C8B-B14F-4D97-AF65-F5344CB8AC3E}">
        <p14:creationId xmlns:p14="http://schemas.microsoft.com/office/powerpoint/2010/main" val="205781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5"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0A89AD-D68F-4AAB-9A96-71DE4F40B9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4390" y="1164317"/>
            <a:ext cx="4531935" cy="4017283"/>
          </a:xfrm>
          <a:prstGeom prst="rect">
            <a:avLst/>
          </a:prstGeom>
          <a:ln>
            <a:solidFill>
              <a:schemeClr val="tx1"/>
            </a:solidFill>
          </a:ln>
        </p:spPr>
      </p:pic>
      <p:sp>
        <p:nvSpPr>
          <p:cNvPr id="4" name="Title 1">
            <a:extLst>
              <a:ext uri="{FF2B5EF4-FFF2-40B4-BE49-F238E27FC236}">
                <a16:creationId xmlns:a16="http://schemas.microsoft.com/office/drawing/2014/main" id="{990FB442-6501-411A-99DB-B0DDC8AF12BD}"/>
              </a:ext>
            </a:extLst>
          </p:cNvPr>
          <p:cNvSpPr>
            <a:spLocks noGrp="1"/>
          </p:cNvSpPr>
          <p:nvPr>
            <p:ph type="title"/>
          </p:nvPr>
        </p:nvSpPr>
        <p:spPr>
          <a:xfrm>
            <a:off x="0" y="17610"/>
            <a:ext cx="10515600" cy="681037"/>
          </a:xfrm>
        </p:spPr>
        <p:txBody>
          <a:bodyPr>
            <a:normAutofit fontScale="90000"/>
          </a:bodyPr>
          <a:lstStyle/>
          <a:p>
            <a:r>
              <a:rPr lang="en-US" dirty="0"/>
              <a:t>Input Issues #5: 3-Level Overpass</a:t>
            </a:r>
          </a:p>
        </p:txBody>
      </p:sp>
      <p:sp>
        <p:nvSpPr>
          <p:cNvPr id="5" name="TextBox 4">
            <a:extLst>
              <a:ext uri="{FF2B5EF4-FFF2-40B4-BE49-F238E27FC236}">
                <a16:creationId xmlns:a16="http://schemas.microsoft.com/office/drawing/2014/main" id="{03642477-24A5-431A-96D2-C65C8C043423}"/>
              </a:ext>
            </a:extLst>
          </p:cNvPr>
          <p:cNvSpPr txBox="1"/>
          <p:nvPr/>
        </p:nvSpPr>
        <p:spPr>
          <a:xfrm>
            <a:off x="4060723" y="640210"/>
            <a:ext cx="3333136" cy="369332"/>
          </a:xfrm>
          <a:prstGeom prst="rect">
            <a:avLst/>
          </a:prstGeom>
          <a:noFill/>
        </p:spPr>
        <p:txBody>
          <a:bodyPr wrap="square" rtlCol="0">
            <a:spAutoFit/>
          </a:bodyPr>
          <a:lstStyle/>
          <a:p>
            <a:r>
              <a:rPr lang="en-US" b="1" dirty="0"/>
              <a:t>Only two locations show 3 level </a:t>
            </a:r>
          </a:p>
        </p:txBody>
      </p:sp>
      <p:sp>
        <p:nvSpPr>
          <p:cNvPr id="6" name="Rectangle: Rounded Corners 5">
            <a:extLst>
              <a:ext uri="{FF2B5EF4-FFF2-40B4-BE49-F238E27FC236}">
                <a16:creationId xmlns:a16="http://schemas.microsoft.com/office/drawing/2014/main" id="{3DF2FB49-09B6-4E0D-AA5B-136DF6A6794C}"/>
              </a:ext>
            </a:extLst>
          </p:cNvPr>
          <p:cNvSpPr/>
          <p:nvPr/>
        </p:nvSpPr>
        <p:spPr>
          <a:xfrm>
            <a:off x="2379406" y="2654710"/>
            <a:ext cx="216310" cy="14732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09BFFE4-1EFD-4F40-A500-34755CB1C554}"/>
              </a:ext>
            </a:extLst>
          </p:cNvPr>
          <p:cNvPicPr>
            <a:picLocks noChangeAspect="1"/>
          </p:cNvPicPr>
          <p:nvPr/>
        </p:nvPicPr>
        <p:blipFill>
          <a:blip r:embed="rId3"/>
          <a:stretch>
            <a:fillRect/>
          </a:stretch>
        </p:blipFill>
        <p:spPr>
          <a:xfrm>
            <a:off x="5971510" y="1252651"/>
            <a:ext cx="5430738" cy="3861857"/>
          </a:xfrm>
          <a:prstGeom prst="rect">
            <a:avLst/>
          </a:prstGeom>
          <a:ln>
            <a:solidFill>
              <a:schemeClr val="tx1"/>
            </a:solidFill>
          </a:ln>
        </p:spPr>
      </p:pic>
      <p:sp>
        <p:nvSpPr>
          <p:cNvPr id="8" name="Rectangle: Rounded Corners 7">
            <a:extLst>
              <a:ext uri="{FF2B5EF4-FFF2-40B4-BE49-F238E27FC236}">
                <a16:creationId xmlns:a16="http://schemas.microsoft.com/office/drawing/2014/main" id="{E50329DA-E3DD-4763-8B63-2D644714E19E}"/>
              </a:ext>
            </a:extLst>
          </p:cNvPr>
          <p:cNvSpPr/>
          <p:nvPr/>
        </p:nvSpPr>
        <p:spPr>
          <a:xfrm>
            <a:off x="9109587" y="3193411"/>
            <a:ext cx="216310" cy="14732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834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C247AC-BD86-46B2-8C66-A483B815D766}"/>
              </a:ext>
            </a:extLst>
          </p:cNvPr>
          <p:cNvSpPr txBox="1"/>
          <p:nvPr/>
        </p:nvSpPr>
        <p:spPr>
          <a:xfrm>
            <a:off x="1706880" y="578117"/>
            <a:ext cx="2107474" cy="369332"/>
          </a:xfrm>
          <a:prstGeom prst="rect">
            <a:avLst/>
          </a:prstGeom>
          <a:noFill/>
        </p:spPr>
        <p:txBody>
          <a:bodyPr wrap="square" rtlCol="0">
            <a:spAutoFit/>
          </a:bodyPr>
          <a:lstStyle/>
          <a:p>
            <a:r>
              <a:rPr lang="en-US" dirty="0"/>
              <a:t>10 TSM Zones</a:t>
            </a:r>
          </a:p>
        </p:txBody>
      </p:sp>
      <p:pic>
        <p:nvPicPr>
          <p:cNvPr id="9" name="Picture 8">
            <a:extLst>
              <a:ext uri="{FF2B5EF4-FFF2-40B4-BE49-F238E27FC236}">
                <a16:creationId xmlns:a16="http://schemas.microsoft.com/office/drawing/2014/main" id="{9F44148A-A251-4917-BA39-CFFF8EEDFA6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0127" y="1132115"/>
            <a:ext cx="4337335" cy="5399814"/>
          </a:xfrm>
          <a:prstGeom prst="rect">
            <a:avLst/>
          </a:prstGeom>
        </p:spPr>
      </p:pic>
      <p:sp>
        <p:nvSpPr>
          <p:cNvPr id="11" name="Content Placeholder 8">
            <a:extLst>
              <a:ext uri="{FF2B5EF4-FFF2-40B4-BE49-F238E27FC236}">
                <a16:creationId xmlns:a16="http://schemas.microsoft.com/office/drawing/2014/main" id="{A33502D2-D5D5-4834-B3B9-9C89411C3B0D}"/>
              </a:ext>
            </a:extLst>
          </p:cNvPr>
          <p:cNvSpPr>
            <a:spLocks noGrp="1"/>
          </p:cNvSpPr>
          <p:nvPr>
            <p:ph idx="1"/>
          </p:nvPr>
        </p:nvSpPr>
        <p:spPr>
          <a:xfrm>
            <a:off x="56137" y="787"/>
            <a:ext cx="9375246" cy="666619"/>
          </a:xfrm>
        </p:spPr>
        <p:txBody>
          <a:bodyPr vert="horz" lIns="91440" tIns="45720" rIns="91440" bIns="45720" rtlCol="0">
            <a:normAutofit/>
          </a:bodyPr>
          <a:lstStyle/>
          <a:p>
            <a:pPr marL="0" indent="0">
              <a:buNone/>
            </a:pPr>
            <a:r>
              <a:rPr lang="en-US" b="1" dirty="0"/>
              <a:t>Multi-Resolution: Import Regional TAZ and Networks </a:t>
            </a:r>
            <a:endParaRPr lang="en-US" sz="2800" dirty="0">
              <a:solidFill>
                <a:schemeClr val="accent1">
                  <a:lumMod val="75000"/>
                </a:schemeClr>
              </a:solidFill>
            </a:endParaRPr>
          </a:p>
        </p:txBody>
      </p:sp>
      <p:sp>
        <p:nvSpPr>
          <p:cNvPr id="14" name="TextBox 13">
            <a:extLst>
              <a:ext uri="{FF2B5EF4-FFF2-40B4-BE49-F238E27FC236}">
                <a16:creationId xmlns:a16="http://schemas.microsoft.com/office/drawing/2014/main" id="{16D261B4-0C53-44B8-B005-0AEE888C0FFA}"/>
              </a:ext>
            </a:extLst>
          </p:cNvPr>
          <p:cNvSpPr txBox="1"/>
          <p:nvPr/>
        </p:nvSpPr>
        <p:spPr>
          <a:xfrm>
            <a:off x="5695405" y="667406"/>
            <a:ext cx="2307771" cy="369332"/>
          </a:xfrm>
          <a:prstGeom prst="rect">
            <a:avLst/>
          </a:prstGeom>
          <a:noFill/>
        </p:spPr>
        <p:txBody>
          <a:bodyPr wrap="square" rtlCol="0">
            <a:spAutoFit/>
          </a:bodyPr>
          <a:lstStyle/>
          <a:p>
            <a:r>
              <a:rPr lang="en-US" dirty="0"/>
              <a:t>110 CFRPM zones</a:t>
            </a:r>
          </a:p>
        </p:txBody>
      </p:sp>
      <p:pic>
        <p:nvPicPr>
          <p:cNvPr id="2" name="Picture 1">
            <a:extLst>
              <a:ext uri="{FF2B5EF4-FFF2-40B4-BE49-F238E27FC236}">
                <a16:creationId xmlns:a16="http://schemas.microsoft.com/office/drawing/2014/main" id="{0DDE7D91-77B8-49B8-9D7C-CAABE9BC8918}"/>
              </a:ext>
            </a:extLst>
          </p:cNvPr>
          <p:cNvPicPr>
            <a:picLocks noChangeAspect="1"/>
          </p:cNvPicPr>
          <p:nvPr/>
        </p:nvPicPr>
        <p:blipFill>
          <a:blip r:embed="rId4"/>
          <a:stretch>
            <a:fillRect/>
          </a:stretch>
        </p:blipFill>
        <p:spPr>
          <a:xfrm>
            <a:off x="4400701" y="1036738"/>
            <a:ext cx="4104263" cy="5495191"/>
          </a:xfrm>
          <a:prstGeom prst="rect">
            <a:avLst/>
          </a:prstGeom>
        </p:spPr>
      </p:pic>
      <p:sp>
        <p:nvSpPr>
          <p:cNvPr id="3" name="TextBox 2">
            <a:extLst>
              <a:ext uri="{FF2B5EF4-FFF2-40B4-BE49-F238E27FC236}">
                <a16:creationId xmlns:a16="http://schemas.microsoft.com/office/drawing/2014/main" id="{FB93746A-053F-44CF-AFC2-F4513E7DA3BE}"/>
              </a:ext>
            </a:extLst>
          </p:cNvPr>
          <p:cNvSpPr txBox="1"/>
          <p:nvPr/>
        </p:nvSpPr>
        <p:spPr>
          <a:xfrm>
            <a:off x="8665029" y="1314994"/>
            <a:ext cx="3091542" cy="2739211"/>
          </a:xfrm>
          <a:prstGeom prst="rect">
            <a:avLst/>
          </a:prstGeom>
          <a:noFill/>
        </p:spPr>
        <p:txBody>
          <a:bodyPr wrap="square" rtlCol="0">
            <a:spAutoFit/>
          </a:bodyPr>
          <a:lstStyle/>
          <a:p>
            <a:r>
              <a:rPr lang="en-US" sz="2800" b="1" u="sng" dirty="0"/>
              <a:t>Process:</a:t>
            </a:r>
          </a:p>
          <a:p>
            <a:pPr marL="342900" indent="-342900">
              <a:buAutoNum type="arabicPeriod"/>
            </a:pPr>
            <a:r>
              <a:rPr lang="en-US" dirty="0"/>
              <a:t>Discard 10 TSM </a:t>
            </a:r>
          </a:p>
          <a:p>
            <a:pPr marL="800100" lvl="1" indent="-342900">
              <a:buFont typeface="Arial" panose="020B0604020202020204" pitchFamily="34" charset="0"/>
              <a:buChar char="•"/>
            </a:pPr>
            <a:r>
              <a:rPr lang="en-US" dirty="0"/>
              <a:t>Centroids</a:t>
            </a:r>
          </a:p>
          <a:p>
            <a:pPr marL="800100" lvl="1" indent="-342900">
              <a:buFont typeface="Arial" panose="020B0604020202020204" pitchFamily="34" charset="0"/>
              <a:buChar char="•"/>
            </a:pPr>
            <a:r>
              <a:rPr lang="en-US" dirty="0"/>
              <a:t>Centroid connectors</a:t>
            </a:r>
          </a:p>
          <a:p>
            <a:pPr marL="342900" indent="-342900">
              <a:buAutoNum type="arabicPeriod"/>
            </a:pPr>
            <a:r>
              <a:rPr lang="en-US" dirty="0"/>
              <a:t>Import 110 CFRPM</a:t>
            </a:r>
          </a:p>
          <a:p>
            <a:pPr marL="800100" lvl="1" indent="-342900">
              <a:buFont typeface="Arial" panose="020B0604020202020204" pitchFamily="34" charset="0"/>
              <a:buChar char="•"/>
            </a:pPr>
            <a:r>
              <a:rPr lang="en-US" dirty="0"/>
              <a:t>Centroids</a:t>
            </a:r>
          </a:p>
          <a:p>
            <a:pPr marL="800100" lvl="1" indent="-342900">
              <a:buFont typeface="Arial" panose="020B0604020202020204" pitchFamily="34" charset="0"/>
              <a:buChar char="•"/>
            </a:pPr>
            <a:r>
              <a:rPr lang="en-US" dirty="0"/>
              <a:t>Centroid connectors</a:t>
            </a:r>
          </a:p>
          <a:p>
            <a:r>
              <a:rPr lang="en-US" dirty="0"/>
              <a:t>3.  </a:t>
            </a:r>
            <a:r>
              <a:rPr lang="en-US" b="1" dirty="0"/>
              <a:t>Run Many-to-One tool</a:t>
            </a:r>
          </a:p>
          <a:p>
            <a:endParaRPr lang="en-US" dirty="0"/>
          </a:p>
        </p:txBody>
      </p:sp>
    </p:spTree>
    <p:extLst>
      <p:ext uri="{BB962C8B-B14F-4D97-AF65-F5344CB8AC3E}">
        <p14:creationId xmlns:p14="http://schemas.microsoft.com/office/powerpoint/2010/main" val="21502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4C0D91-A7EA-442B-9488-7839BD0D8B13}"/>
              </a:ext>
            </a:extLst>
          </p:cNvPr>
          <p:cNvPicPr>
            <a:picLocks noChangeAspect="1"/>
          </p:cNvPicPr>
          <p:nvPr/>
        </p:nvPicPr>
        <p:blipFill>
          <a:blip r:embed="rId2"/>
          <a:stretch>
            <a:fillRect/>
          </a:stretch>
        </p:blipFill>
        <p:spPr>
          <a:xfrm>
            <a:off x="6024509" y="757643"/>
            <a:ext cx="6019776" cy="5967624"/>
          </a:xfrm>
          <a:prstGeom prst="rect">
            <a:avLst/>
          </a:prstGeom>
          <a:ln>
            <a:solidFill>
              <a:schemeClr val="tx1"/>
            </a:solidFill>
          </a:ln>
        </p:spPr>
      </p:pic>
      <p:sp>
        <p:nvSpPr>
          <p:cNvPr id="5" name="Title 1">
            <a:extLst>
              <a:ext uri="{FF2B5EF4-FFF2-40B4-BE49-F238E27FC236}">
                <a16:creationId xmlns:a16="http://schemas.microsoft.com/office/drawing/2014/main" id="{BC34D76D-DA57-4FBE-94FB-E8C81FC17534}"/>
              </a:ext>
            </a:extLst>
          </p:cNvPr>
          <p:cNvSpPr>
            <a:spLocks noGrp="1"/>
          </p:cNvSpPr>
          <p:nvPr>
            <p:ph type="title"/>
          </p:nvPr>
        </p:nvSpPr>
        <p:spPr>
          <a:xfrm>
            <a:off x="0" y="17610"/>
            <a:ext cx="9959546" cy="681037"/>
          </a:xfrm>
        </p:spPr>
        <p:txBody>
          <a:bodyPr>
            <a:normAutofit fontScale="90000"/>
          </a:bodyPr>
          <a:lstStyle/>
          <a:p>
            <a:r>
              <a:rPr lang="en-US" dirty="0"/>
              <a:t>Input Issues #5: Overpass Inconsistency</a:t>
            </a:r>
          </a:p>
        </p:txBody>
      </p:sp>
      <p:sp>
        <p:nvSpPr>
          <p:cNvPr id="6" name="TextBox 5">
            <a:extLst>
              <a:ext uri="{FF2B5EF4-FFF2-40B4-BE49-F238E27FC236}">
                <a16:creationId xmlns:a16="http://schemas.microsoft.com/office/drawing/2014/main" id="{7924DB99-2C95-45C3-8E2F-5C5016C8ADC9}"/>
              </a:ext>
            </a:extLst>
          </p:cNvPr>
          <p:cNvSpPr txBox="1"/>
          <p:nvPr/>
        </p:nvSpPr>
        <p:spPr>
          <a:xfrm>
            <a:off x="609599" y="1209368"/>
            <a:ext cx="5211097" cy="2862322"/>
          </a:xfrm>
          <a:prstGeom prst="rect">
            <a:avLst/>
          </a:prstGeom>
          <a:noFill/>
        </p:spPr>
        <p:txBody>
          <a:bodyPr wrap="square" rtlCol="0">
            <a:spAutoFit/>
          </a:bodyPr>
          <a:lstStyle/>
          <a:p>
            <a:r>
              <a:rPr lang="en-US" b="1" dirty="0"/>
              <a:t>Overpass:</a:t>
            </a:r>
          </a:p>
          <a:p>
            <a:r>
              <a:rPr lang="en-US" dirty="0"/>
              <a:t>There are only 1911 overpass nodes?</a:t>
            </a:r>
          </a:p>
          <a:p>
            <a:r>
              <a:rPr lang="en-US" dirty="0"/>
              <a:t>Overpass nodes are defined as nodes (intersections) with both at-grade and grade-separated links. </a:t>
            </a:r>
          </a:p>
          <a:p>
            <a:endParaRPr lang="en-US" dirty="0"/>
          </a:p>
          <a:p>
            <a:r>
              <a:rPr lang="en-US" u="sng" dirty="0"/>
              <a:t>What are not overpass nodes:</a:t>
            </a:r>
          </a:p>
          <a:p>
            <a:pPr marL="285750" indent="-285750">
              <a:buFont typeface="Arial" panose="020B0604020202020204" pitchFamily="34" charset="0"/>
              <a:buChar char="•"/>
            </a:pPr>
            <a:r>
              <a:rPr lang="en-US" dirty="0"/>
              <a:t>Ground nodes: both ends at-grade</a:t>
            </a:r>
          </a:p>
          <a:p>
            <a:pPr marL="285750" indent="-285750">
              <a:buFont typeface="Arial" panose="020B0604020202020204" pitchFamily="34" charset="0"/>
              <a:buChar char="•"/>
            </a:pPr>
            <a:r>
              <a:rPr lang="en-US" dirty="0"/>
              <a:t>Elevated nodes: Both ends with grade-separated.</a:t>
            </a:r>
          </a:p>
          <a:p>
            <a:pPr marL="285750" indent="-285750">
              <a:buFont typeface="Arial" panose="020B0604020202020204" pitchFamily="34" charset="0"/>
              <a:buChar char="•"/>
            </a:pPr>
            <a:r>
              <a:rPr lang="en-US" dirty="0"/>
              <a:t>Elevated Ramps: One end with at-grade and the other end grade-separated.</a:t>
            </a:r>
          </a:p>
        </p:txBody>
      </p:sp>
    </p:spTree>
    <p:extLst>
      <p:ext uri="{BB962C8B-B14F-4D97-AF65-F5344CB8AC3E}">
        <p14:creationId xmlns:p14="http://schemas.microsoft.com/office/powerpoint/2010/main" val="1589011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C247AC-BD86-46B2-8C66-A483B815D766}"/>
              </a:ext>
            </a:extLst>
          </p:cNvPr>
          <p:cNvSpPr txBox="1"/>
          <p:nvPr/>
        </p:nvSpPr>
        <p:spPr>
          <a:xfrm>
            <a:off x="1706880" y="785650"/>
            <a:ext cx="2107474" cy="369332"/>
          </a:xfrm>
          <a:prstGeom prst="rect">
            <a:avLst/>
          </a:prstGeom>
          <a:noFill/>
        </p:spPr>
        <p:txBody>
          <a:bodyPr wrap="square" rtlCol="0">
            <a:spAutoFit/>
          </a:bodyPr>
          <a:lstStyle/>
          <a:p>
            <a:r>
              <a:rPr lang="en-US" dirty="0"/>
              <a:t>10 TSM Zones</a:t>
            </a:r>
          </a:p>
        </p:txBody>
      </p:sp>
      <p:pic>
        <p:nvPicPr>
          <p:cNvPr id="9" name="Picture 8">
            <a:extLst>
              <a:ext uri="{FF2B5EF4-FFF2-40B4-BE49-F238E27FC236}">
                <a16:creationId xmlns:a16="http://schemas.microsoft.com/office/drawing/2014/main" id="{9F44148A-A251-4917-BA39-CFFF8EEDFA6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0127" y="1374949"/>
            <a:ext cx="4337335" cy="5399814"/>
          </a:xfrm>
          <a:prstGeom prst="rect">
            <a:avLst/>
          </a:prstGeom>
        </p:spPr>
      </p:pic>
      <p:sp>
        <p:nvSpPr>
          <p:cNvPr id="11" name="Content Placeholder 8">
            <a:extLst>
              <a:ext uri="{FF2B5EF4-FFF2-40B4-BE49-F238E27FC236}">
                <a16:creationId xmlns:a16="http://schemas.microsoft.com/office/drawing/2014/main" id="{A33502D2-D5D5-4834-B3B9-9C89411C3B0D}"/>
              </a:ext>
            </a:extLst>
          </p:cNvPr>
          <p:cNvSpPr>
            <a:spLocks noGrp="1"/>
          </p:cNvSpPr>
          <p:nvPr>
            <p:ph idx="1"/>
          </p:nvPr>
        </p:nvSpPr>
        <p:spPr>
          <a:xfrm>
            <a:off x="56137" y="787"/>
            <a:ext cx="9375246" cy="666619"/>
          </a:xfrm>
        </p:spPr>
        <p:txBody>
          <a:bodyPr vert="horz" lIns="91440" tIns="45720" rIns="91440" bIns="45720" rtlCol="0">
            <a:normAutofit/>
          </a:bodyPr>
          <a:lstStyle/>
          <a:p>
            <a:pPr marL="0" indent="0">
              <a:buNone/>
            </a:pPr>
            <a:r>
              <a:rPr lang="en-US" b="1" dirty="0"/>
              <a:t>Multi-Resolution: Add Detailed Subarea Network </a:t>
            </a:r>
            <a:endParaRPr lang="en-US" sz="2800" dirty="0">
              <a:solidFill>
                <a:schemeClr val="accent1">
                  <a:lumMod val="75000"/>
                </a:schemeClr>
              </a:solidFill>
            </a:endParaRPr>
          </a:p>
        </p:txBody>
      </p:sp>
      <p:sp>
        <p:nvSpPr>
          <p:cNvPr id="14" name="TextBox 13">
            <a:extLst>
              <a:ext uri="{FF2B5EF4-FFF2-40B4-BE49-F238E27FC236}">
                <a16:creationId xmlns:a16="http://schemas.microsoft.com/office/drawing/2014/main" id="{16D261B4-0C53-44B8-B005-0AEE888C0FFA}"/>
              </a:ext>
            </a:extLst>
          </p:cNvPr>
          <p:cNvSpPr txBox="1"/>
          <p:nvPr/>
        </p:nvSpPr>
        <p:spPr>
          <a:xfrm>
            <a:off x="4604423" y="784569"/>
            <a:ext cx="4227542" cy="369332"/>
          </a:xfrm>
          <a:prstGeom prst="rect">
            <a:avLst/>
          </a:prstGeom>
          <a:noFill/>
        </p:spPr>
        <p:txBody>
          <a:bodyPr wrap="square" rtlCol="0">
            <a:spAutoFit/>
          </a:bodyPr>
          <a:lstStyle/>
          <a:p>
            <a:r>
              <a:rPr lang="en-US" dirty="0"/>
              <a:t>Detailed Subarea Network zones</a:t>
            </a:r>
          </a:p>
        </p:txBody>
      </p:sp>
      <p:pic>
        <p:nvPicPr>
          <p:cNvPr id="2" name="Picture 1">
            <a:extLst>
              <a:ext uri="{FF2B5EF4-FFF2-40B4-BE49-F238E27FC236}">
                <a16:creationId xmlns:a16="http://schemas.microsoft.com/office/drawing/2014/main" id="{0DDE7D91-77B8-49B8-9D7C-CAABE9BC891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44563" y="1279572"/>
            <a:ext cx="3902873" cy="5495191"/>
          </a:xfrm>
          <a:prstGeom prst="rect">
            <a:avLst/>
          </a:prstGeom>
        </p:spPr>
      </p:pic>
      <p:sp>
        <p:nvSpPr>
          <p:cNvPr id="3" name="TextBox 2">
            <a:extLst>
              <a:ext uri="{FF2B5EF4-FFF2-40B4-BE49-F238E27FC236}">
                <a16:creationId xmlns:a16="http://schemas.microsoft.com/office/drawing/2014/main" id="{FB93746A-053F-44CF-AFC2-F4513E7DA3BE}"/>
              </a:ext>
            </a:extLst>
          </p:cNvPr>
          <p:cNvSpPr txBox="1"/>
          <p:nvPr/>
        </p:nvSpPr>
        <p:spPr>
          <a:xfrm>
            <a:off x="8279920" y="1410790"/>
            <a:ext cx="3659532" cy="4124206"/>
          </a:xfrm>
          <a:prstGeom prst="rect">
            <a:avLst/>
          </a:prstGeom>
          <a:noFill/>
        </p:spPr>
        <p:txBody>
          <a:bodyPr wrap="square" rtlCol="0">
            <a:spAutoFit/>
          </a:bodyPr>
          <a:lstStyle/>
          <a:p>
            <a:r>
              <a:rPr lang="en-US" sz="2800" b="1" u="sng" dirty="0"/>
              <a:t>Process:</a:t>
            </a:r>
          </a:p>
          <a:p>
            <a:pPr marL="342900" indent="-342900">
              <a:buAutoNum type="arabicPeriod"/>
            </a:pPr>
            <a:r>
              <a:rPr lang="en-US" dirty="0"/>
              <a:t>Discard 10 TSM </a:t>
            </a:r>
          </a:p>
          <a:p>
            <a:pPr marL="800100" lvl="1" indent="-342900">
              <a:buFont typeface="Arial" panose="020B0604020202020204" pitchFamily="34" charset="0"/>
              <a:buChar char="•"/>
            </a:pPr>
            <a:r>
              <a:rPr lang="en-US" dirty="0"/>
              <a:t>Centroid connectors</a:t>
            </a:r>
          </a:p>
          <a:p>
            <a:pPr marL="342900" indent="-342900">
              <a:buAutoNum type="arabicPeriod"/>
            </a:pPr>
            <a:r>
              <a:rPr lang="en-US" dirty="0"/>
              <a:t>Import </a:t>
            </a:r>
            <a:r>
              <a:rPr lang="en-US" dirty="0" err="1"/>
              <a:t>Navteq</a:t>
            </a:r>
            <a:r>
              <a:rPr lang="en-US" dirty="0"/>
              <a:t> local roads</a:t>
            </a:r>
          </a:p>
          <a:p>
            <a:pPr marL="342900" indent="-342900">
              <a:buAutoNum type="arabicPeriod"/>
            </a:pPr>
            <a:r>
              <a:rPr lang="en-US" dirty="0"/>
              <a:t>Run aggregate process to generalize local streets to navigable / assignable links. There by adding more major streets to the network</a:t>
            </a:r>
          </a:p>
          <a:p>
            <a:pPr marL="342900" indent="-342900">
              <a:buAutoNum type="arabicPeriod"/>
            </a:pPr>
            <a:r>
              <a:rPr lang="en-US" dirty="0"/>
              <a:t>Create new centroid connectors to new generalized roadways. </a:t>
            </a:r>
          </a:p>
          <a:p>
            <a:endParaRPr lang="en-US" dirty="0"/>
          </a:p>
          <a:p>
            <a:r>
              <a:rPr lang="en-US" dirty="0"/>
              <a:t>5.  </a:t>
            </a:r>
            <a:r>
              <a:rPr lang="en-US" b="1" dirty="0"/>
              <a:t>Run Many-to-One tool</a:t>
            </a:r>
          </a:p>
          <a:p>
            <a:endParaRPr lang="en-US" dirty="0"/>
          </a:p>
        </p:txBody>
      </p:sp>
    </p:spTree>
    <p:extLst>
      <p:ext uri="{BB962C8B-B14F-4D97-AF65-F5344CB8AC3E}">
        <p14:creationId xmlns:p14="http://schemas.microsoft.com/office/powerpoint/2010/main" val="38571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8">
            <a:extLst>
              <a:ext uri="{FF2B5EF4-FFF2-40B4-BE49-F238E27FC236}">
                <a16:creationId xmlns:a16="http://schemas.microsoft.com/office/drawing/2014/main" id="{A33502D2-D5D5-4834-B3B9-9C89411C3B0D}"/>
              </a:ext>
            </a:extLst>
          </p:cNvPr>
          <p:cNvSpPr>
            <a:spLocks noGrp="1"/>
          </p:cNvSpPr>
          <p:nvPr>
            <p:ph idx="1"/>
          </p:nvPr>
        </p:nvSpPr>
        <p:spPr>
          <a:xfrm>
            <a:off x="56137" y="787"/>
            <a:ext cx="9375246" cy="666619"/>
          </a:xfrm>
        </p:spPr>
        <p:txBody>
          <a:bodyPr vert="horz" lIns="91440" tIns="45720" rIns="91440" bIns="45720" rtlCol="0">
            <a:normAutofit/>
          </a:bodyPr>
          <a:lstStyle/>
          <a:p>
            <a:pPr marL="0" indent="0">
              <a:buNone/>
            </a:pPr>
            <a:r>
              <a:rPr lang="en-US" b="1" dirty="0"/>
              <a:t>Current Many-to-One </a:t>
            </a:r>
            <a:endParaRPr lang="en-US" sz="2800" dirty="0">
              <a:solidFill>
                <a:schemeClr val="accent1">
                  <a:lumMod val="75000"/>
                </a:schemeClr>
              </a:solidFill>
            </a:endParaRPr>
          </a:p>
        </p:txBody>
      </p:sp>
      <p:sp>
        <p:nvSpPr>
          <p:cNvPr id="3" name="TextBox 2">
            <a:extLst>
              <a:ext uri="{FF2B5EF4-FFF2-40B4-BE49-F238E27FC236}">
                <a16:creationId xmlns:a16="http://schemas.microsoft.com/office/drawing/2014/main" id="{FB93746A-053F-44CF-AFC2-F4513E7DA3BE}"/>
              </a:ext>
            </a:extLst>
          </p:cNvPr>
          <p:cNvSpPr txBox="1"/>
          <p:nvPr/>
        </p:nvSpPr>
        <p:spPr>
          <a:xfrm>
            <a:off x="720880" y="812899"/>
            <a:ext cx="4486846" cy="5232202"/>
          </a:xfrm>
          <a:prstGeom prst="rect">
            <a:avLst/>
          </a:prstGeom>
          <a:noFill/>
        </p:spPr>
        <p:txBody>
          <a:bodyPr wrap="square" rtlCol="0">
            <a:spAutoFit/>
          </a:bodyPr>
          <a:lstStyle/>
          <a:p>
            <a:r>
              <a:rPr lang="en-US" sz="2800" b="1" u="sng" dirty="0"/>
              <a:t>Challenges:</a:t>
            </a:r>
          </a:p>
          <a:p>
            <a:pPr marL="342900" indent="-342900">
              <a:buAutoNum type="arabicPeriod"/>
            </a:pPr>
            <a:r>
              <a:rPr lang="en-US" dirty="0"/>
              <a:t>It’s a ArcGIS Add-Ins (limited to PCs , requires license, version compatibility issues)</a:t>
            </a:r>
          </a:p>
          <a:p>
            <a:pPr marL="342900" indent="-342900">
              <a:buAutoNum type="arabicPeriod"/>
            </a:pPr>
            <a:endParaRPr lang="en-US" dirty="0"/>
          </a:p>
          <a:p>
            <a:pPr marL="342900" indent="-342900">
              <a:buAutoNum type="arabicPeriod"/>
            </a:pPr>
            <a:r>
              <a:rPr lang="en-US" dirty="0"/>
              <a:t>Rigid data structure: Limited to current inputs (</a:t>
            </a:r>
            <a:r>
              <a:rPr lang="en-US" dirty="0" err="1"/>
              <a:t>GeoMaster</a:t>
            </a:r>
            <a:r>
              <a:rPr lang="en-US" dirty="0"/>
              <a:t>, Zonal Connectors, </a:t>
            </a:r>
            <a:r>
              <a:rPr lang="en-US" dirty="0" err="1"/>
              <a:t>HwyNodeIDs</a:t>
            </a:r>
            <a:r>
              <a:rPr lang="en-US" dirty="0"/>
              <a:t>, Centroids),</a:t>
            </a:r>
          </a:p>
          <a:p>
            <a:pPr marL="342900" indent="-342900">
              <a:buAutoNum type="arabicPeriod"/>
            </a:pPr>
            <a:endParaRPr lang="en-US" dirty="0"/>
          </a:p>
          <a:p>
            <a:pPr marL="342900" indent="-342900">
              <a:buAutoNum type="arabicPeriod"/>
            </a:pPr>
            <a:r>
              <a:rPr lang="en-US" dirty="0"/>
              <a:t>Currently offers no callbacks or API to outside ArcGIS. Requires recoding in </a:t>
            </a:r>
            <a:r>
              <a:rPr lang="en-US" dirty="0" err="1"/>
              <a:t>ArcPy</a:t>
            </a:r>
            <a:r>
              <a:rPr lang="en-US" dirty="0"/>
              <a:t> and a wrapper to receive call from external programs</a:t>
            </a:r>
          </a:p>
          <a:p>
            <a:pPr marL="342900" indent="-342900">
              <a:buAutoNum type="arabicPeriod"/>
            </a:pPr>
            <a:endParaRPr lang="en-US" dirty="0"/>
          </a:p>
          <a:p>
            <a:pPr marL="342900" indent="-342900">
              <a:buAutoNum type="arabicPeriod"/>
            </a:pPr>
            <a:r>
              <a:rPr lang="en-US" dirty="0"/>
              <a:t>Not database driven, not scalable</a:t>
            </a:r>
          </a:p>
          <a:p>
            <a:pPr marL="342900" indent="-342900">
              <a:buAutoNum type="arabicPeriod"/>
            </a:pPr>
            <a:endParaRPr lang="en-US" dirty="0"/>
          </a:p>
          <a:p>
            <a:pPr marL="342900" indent="-342900">
              <a:buAutoNum type="arabicPeriod"/>
            </a:pPr>
            <a:r>
              <a:rPr lang="en-US" dirty="0"/>
              <a:t>Runtime is an issue </a:t>
            </a:r>
          </a:p>
          <a:p>
            <a:endParaRPr lang="en-US" dirty="0"/>
          </a:p>
        </p:txBody>
      </p:sp>
      <p:sp>
        <p:nvSpPr>
          <p:cNvPr id="8" name="TextBox 7">
            <a:extLst>
              <a:ext uri="{FF2B5EF4-FFF2-40B4-BE49-F238E27FC236}">
                <a16:creationId xmlns:a16="http://schemas.microsoft.com/office/drawing/2014/main" id="{4F47C692-2B39-4FAC-84BE-C079BF56E21F}"/>
              </a:ext>
            </a:extLst>
          </p:cNvPr>
          <p:cNvSpPr txBox="1"/>
          <p:nvPr/>
        </p:nvSpPr>
        <p:spPr>
          <a:xfrm>
            <a:off x="5889416" y="809898"/>
            <a:ext cx="4978881" cy="5509200"/>
          </a:xfrm>
          <a:prstGeom prst="rect">
            <a:avLst/>
          </a:prstGeom>
          <a:noFill/>
        </p:spPr>
        <p:txBody>
          <a:bodyPr wrap="square" rtlCol="0">
            <a:spAutoFit/>
          </a:bodyPr>
          <a:lstStyle/>
          <a:p>
            <a:r>
              <a:rPr lang="en-US" sz="2800" b="1" u="sng" dirty="0"/>
              <a:t>Solution: </a:t>
            </a:r>
            <a:r>
              <a:rPr lang="en-US" dirty="0"/>
              <a:t>Write a </a:t>
            </a:r>
            <a:r>
              <a:rPr lang="en-US" dirty="0" err="1"/>
              <a:t>brandnew</a:t>
            </a:r>
            <a:r>
              <a:rPr lang="en-US" dirty="0"/>
              <a:t> tool that offers:</a:t>
            </a:r>
          </a:p>
          <a:p>
            <a:pPr marL="342900" indent="-342900">
              <a:buAutoNum type="arabicPeriod"/>
            </a:pPr>
            <a:r>
              <a:rPr lang="en-US" dirty="0"/>
              <a:t>Open Source software (no dependencies, costs , permissions to install and use) </a:t>
            </a:r>
          </a:p>
          <a:p>
            <a:pPr marL="342900" indent="-342900">
              <a:buAutoNum type="arabicPeriod"/>
            </a:pPr>
            <a:endParaRPr lang="en-US" dirty="0"/>
          </a:p>
          <a:p>
            <a:pPr marL="342900" indent="-342900">
              <a:buAutoNum type="arabicPeriod"/>
            </a:pPr>
            <a:r>
              <a:rPr lang="en-US" dirty="0"/>
              <a:t>Flexible data structure, should work with wide range of data types (Shape Files, SQL Databases, Geo Databases, Servers)</a:t>
            </a:r>
          </a:p>
          <a:p>
            <a:pPr marL="342900" indent="-342900">
              <a:buAutoNum type="arabicPeriod"/>
            </a:pPr>
            <a:endParaRPr lang="en-US" dirty="0"/>
          </a:p>
          <a:p>
            <a:pPr marL="342900" indent="-342900">
              <a:buAutoNum type="arabicPeriod"/>
            </a:pPr>
            <a:r>
              <a:rPr lang="en-US" dirty="0"/>
              <a:t>API framework to outside programs, where heavy lift functions exists here but can be called from anywhere or any software.</a:t>
            </a:r>
          </a:p>
          <a:p>
            <a:pPr marL="342900" indent="-342900">
              <a:buAutoNum type="arabicPeriod"/>
            </a:pPr>
            <a:endParaRPr lang="en-US" dirty="0"/>
          </a:p>
          <a:p>
            <a:pPr marL="342900" indent="-342900">
              <a:buAutoNum type="arabicPeriod"/>
            </a:pPr>
            <a:r>
              <a:rPr lang="en-US" dirty="0"/>
              <a:t>Scalability, meaning doubling the network should not result in more than twice the runtime (at the most). </a:t>
            </a:r>
            <a:r>
              <a:rPr lang="en-US" b="1" dirty="0"/>
              <a:t>Linearly proportional not exponential</a:t>
            </a:r>
            <a:r>
              <a:rPr lang="en-US" dirty="0"/>
              <a:t>.</a:t>
            </a:r>
          </a:p>
          <a:p>
            <a:pPr marL="342900" indent="-342900">
              <a:buAutoNum type="arabicPeriod"/>
            </a:pPr>
            <a:endParaRPr lang="en-US" dirty="0"/>
          </a:p>
          <a:p>
            <a:pPr marL="342900" indent="-342900">
              <a:buAutoNum type="arabicPeriod"/>
            </a:pPr>
            <a:r>
              <a:rPr lang="en-US" dirty="0"/>
              <a:t>Quick Runtime</a:t>
            </a:r>
          </a:p>
          <a:p>
            <a:endParaRPr lang="en-US" dirty="0"/>
          </a:p>
        </p:txBody>
      </p:sp>
    </p:spTree>
    <p:extLst>
      <p:ext uri="{BB962C8B-B14F-4D97-AF65-F5344CB8AC3E}">
        <p14:creationId xmlns:p14="http://schemas.microsoft.com/office/powerpoint/2010/main" val="1973771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F488-3862-4020-9D60-96D787FE60E3}"/>
              </a:ext>
            </a:extLst>
          </p:cNvPr>
          <p:cNvSpPr>
            <a:spLocks noGrp="1"/>
          </p:cNvSpPr>
          <p:nvPr>
            <p:ph type="title"/>
          </p:nvPr>
        </p:nvSpPr>
        <p:spPr>
          <a:xfrm>
            <a:off x="1143000" y="3079750"/>
            <a:ext cx="10515600" cy="1325563"/>
          </a:xfrm>
        </p:spPr>
        <p:txBody>
          <a:bodyPr>
            <a:normAutofit fontScale="90000"/>
          </a:bodyPr>
          <a:lstStyle/>
          <a:p>
            <a:r>
              <a:rPr lang="en-US" dirty="0"/>
              <a:t>Approach: </a:t>
            </a:r>
            <a:br>
              <a:rPr lang="en-US" dirty="0"/>
            </a:br>
            <a:r>
              <a:rPr lang="en-US" sz="2400" dirty="0"/>
              <a:t>What’s is that we want to do</a:t>
            </a:r>
            <a:br>
              <a:rPr lang="en-US" sz="2400" dirty="0"/>
            </a:br>
            <a:endParaRPr lang="en-US" dirty="0"/>
          </a:p>
        </p:txBody>
      </p:sp>
      <p:sp>
        <p:nvSpPr>
          <p:cNvPr id="3" name="Rectangle 2">
            <a:extLst>
              <a:ext uri="{FF2B5EF4-FFF2-40B4-BE49-F238E27FC236}">
                <a16:creationId xmlns:a16="http://schemas.microsoft.com/office/drawing/2014/main" id="{2EFEF527-B628-430D-9807-48B56A3A9662}"/>
              </a:ext>
            </a:extLst>
          </p:cNvPr>
          <p:cNvSpPr/>
          <p:nvPr/>
        </p:nvSpPr>
        <p:spPr>
          <a:xfrm>
            <a:off x="1143000" y="4082147"/>
            <a:ext cx="6096000" cy="646331"/>
          </a:xfrm>
          <a:prstGeom prst="rect">
            <a:avLst/>
          </a:prstGeom>
        </p:spPr>
        <p:txBody>
          <a:bodyPr>
            <a:spAutoFit/>
          </a:bodyPr>
          <a:lstStyle/>
          <a:p>
            <a:pPr marL="800100" lvl="1" indent="-342900">
              <a:lnSpc>
                <a:spcPct val="100000"/>
              </a:lnSpc>
              <a:buFont typeface="+mj-lt"/>
              <a:buAutoNum type="arabicPeriod"/>
            </a:pPr>
            <a:r>
              <a:rPr lang="en-US" dirty="0"/>
              <a:t>Introduce Simple Features File Format</a:t>
            </a:r>
          </a:p>
          <a:p>
            <a:pPr marL="800100" lvl="1" indent="-342900">
              <a:lnSpc>
                <a:spcPct val="100000"/>
              </a:lnSpc>
              <a:buFont typeface="+mj-lt"/>
              <a:buAutoNum type="arabicPeriod"/>
            </a:pPr>
            <a:r>
              <a:rPr lang="en-US" dirty="0"/>
              <a:t>Work with an example</a:t>
            </a:r>
          </a:p>
        </p:txBody>
      </p:sp>
    </p:spTree>
    <p:extLst>
      <p:ext uri="{BB962C8B-B14F-4D97-AF65-F5344CB8AC3E}">
        <p14:creationId xmlns:p14="http://schemas.microsoft.com/office/powerpoint/2010/main" val="42156192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7129</TotalTime>
  <Words>5104</Words>
  <Application>Microsoft Office PowerPoint</Application>
  <PresentationFormat>Widescreen</PresentationFormat>
  <Paragraphs>672</Paragraphs>
  <Slides>60</Slides>
  <Notes>6</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Calibri Light</vt:lpstr>
      <vt:lpstr>Cambria Math</vt:lpstr>
      <vt:lpstr>Office Theme</vt:lpstr>
      <vt:lpstr>Network Manager</vt:lpstr>
      <vt:lpstr>Overview</vt:lpstr>
      <vt:lpstr>PowerPoint Presentation</vt:lpstr>
      <vt:lpstr>PowerPoint Presentation</vt:lpstr>
      <vt:lpstr>PowerPoint Presentation</vt:lpstr>
      <vt:lpstr>PowerPoint Presentation</vt:lpstr>
      <vt:lpstr>PowerPoint Presentation</vt:lpstr>
      <vt:lpstr>PowerPoint Presentation</vt:lpstr>
      <vt:lpstr>Approach:  What’s is that we want to do </vt:lpstr>
      <vt:lpstr>Simple Feature Format ?</vt:lpstr>
      <vt:lpstr>Simple Feature: Well Known Text (wkt) Format ?</vt:lpstr>
      <vt:lpstr>Part – 1: Network Conflation</vt:lpstr>
      <vt:lpstr>Part – 1: Network Conflation</vt:lpstr>
      <vt:lpstr>Part – 1: Network Conflation</vt:lpstr>
      <vt:lpstr>Part – 1: Network Conflation</vt:lpstr>
      <vt:lpstr>A Look Inside R + SF library + WKT</vt:lpstr>
      <vt:lpstr>What’s the approach ?</vt:lpstr>
      <vt:lpstr>What’s the approach ?</vt:lpstr>
      <vt:lpstr>What’s the approach ?</vt:lpstr>
      <vt:lpstr>What’s the approach ?</vt:lpstr>
      <vt:lpstr>My Criteria Algorithm :  (criteria used for identifying related links) </vt:lpstr>
      <vt:lpstr>Criteria for Loops &amp; Merge Nodes</vt:lpstr>
      <vt:lpstr>Split Nodes / Intersections</vt:lpstr>
      <vt:lpstr>Bi-directional Links vs Merge / Split nodes</vt:lpstr>
      <vt:lpstr>Intersection vs Overpass</vt:lpstr>
      <vt:lpstr>My Search Criteria</vt:lpstr>
      <vt:lpstr>Intro to Algorithm &amp; Data Structures  </vt:lpstr>
      <vt:lpstr>Intro to Algorithm &amp; Data Structures:  what are Algorithms ? &amp; Why we need them ? </vt:lpstr>
      <vt:lpstr>Algorithms ? </vt:lpstr>
      <vt:lpstr>Algorithms ? </vt:lpstr>
      <vt:lpstr>Algorithm Runtime Comparison</vt:lpstr>
      <vt:lpstr>Algorithm Runtime Comparison</vt:lpstr>
      <vt:lpstr>Algorithm Runtime Comparison</vt:lpstr>
      <vt:lpstr>Intro to Algorithm &amp; Data Structures:  Ok, so what are data structures? &amp; Why we need them if we have Algorithms ? </vt:lpstr>
      <vt:lpstr>Data Structures</vt:lpstr>
      <vt:lpstr>Data Structures</vt:lpstr>
      <vt:lpstr>Data Structures: Performance Comparison</vt:lpstr>
      <vt:lpstr>Graph Theory &amp; Graph Search Algorithms:  What is a graph? &amp; how is a graph searched? </vt:lpstr>
      <vt:lpstr>Basics of Graph Theory</vt:lpstr>
      <vt:lpstr>Basics of Graph Theory</vt:lpstr>
      <vt:lpstr>Key Differences</vt:lpstr>
      <vt:lpstr>PowerPoint Presentation</vt:lpstr>
      <vt:lpstr>Runtime:  </vt:lpstr>
      <vt:lpstr>Program Checks:  </vt:lpstr>
      <vt:lpstr>Program Insights:</vt:lpstr>
      <vt:lpstr>Program Insights:</vt:lpstr>
      <vt:lpstr>Program Insights:</vt:lpstr>
      <vt:lpstr>Program Insights:</vt:lpstr>
      <vt:lpstr>Program Insights:</vt:lpstr>
      <vt:lpstr>Input Data Issues:  </vt:lpstr>
      <vt:lpstr>Notes: Uni-directional Coding</vt:lpstr>
      <vt:lpstr>Notes:</vt:lpstr>
      <vt:lpstr>PowerPoint Presentation</vt:lpstr>
      <vt:lpstr>PowerPoint Presentation</vt:lpstr>
      <vt:lpstr>PowerPoint Presentation</vt:lpstr>
      <vt:lpstr>Input Issues #3: Multiple Nodes </vt:lpstr>
      <vt:lpstr>Input Issues #4: Missing Links</vt:lpstr>
      <vt:lpstr>Input Issues #5: Inconsistent Elevation </vt:lpstr>
      <vt:lpstr>Input Issues #5: 3-Level Overpass</vt:lpstr>
      <vt:lpstr>Input Issues #5: Overpass Inconsistency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Manager</dc:title>
  <dc:creator>Sarvepalli, Venkat</dc:creator>
  <cp:lastModifiedBy>Sarvepalli, Venkat</cp:lastModifiedBy>
  <cp:revision>290</cp:revision>
  <dcterms:created xsi:type="dcterms:W3CDTF">2020-06-06T19:50:05Z</dcterms:created>
  <dcterms:modified xsi:type="dcterms:W3CDTF">2020-06-15T07:27:28Z</dcterms:modified>
</cp:coreProperties>
</file>